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2.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3.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4.bin" ContentType="application/vnd.openxmlformats-officedocument.oleObject"/>
  <Override PartName="/ppt/notesSlides/notesSlide18.xml" ContentType="application/vnd.openxmlformats-officedocument.presentationml.notesSlide+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embeddings/oleObject5.bin" ContentType="application/vnd.openxmlformats-officedocument.oleObject"/>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6.bin" ContentType="application/vnd.openxmlformats-officedocument.oleObject"/>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notesSlides/notesSlide27.xml" ContentType="application/vnd.openxmlformats-officedocument.presentationml.notesSlide+xml"/>
  <Override PartName="/ppt/embeddings/oleObject9.bin" ContentType="application/vnd.openxmlformats-officedocument.oleObject"/>
  <Override PartName="/ppt/notesSlides/notesSlide28.xml" ContentType="application/vnd.openxmlformats-officedocument.presentationml.notesSlide+xml"/>
  <Override PartName="/ppt/embeddings/oleObject10.bin" ContentType="application/vnd.openxmlformats-officedocument.oleObject"/>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embeddings/oleObject11.bin" ContentType="application/vnd.openxmlformats-officedocument.oleObject"/>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408" r:id="rId2"/>
    <p:sldId id="275" r:id="rId3"/>
    <p:sldId id="427" r:id="rId4"/>
    <p:sldId id="543" r:id="rId5"/>
    <p:sldId id="454" r:id="rId6"/>
    <p:sldId id="287" r:id="rId7"/>
    <p:sldId id="476" r:id="rId8"/>
    <p:sldId id="528" r:id="rId9"/>
    <p:sldId id="294" r:id="rId10"/>
    <p:sldId id="469" r:id="rId11"/>
    <p:sldId id="471" r:id="rId12"/>
    <p:sldId id="296" r:id="rId13"/>
    <p:sldId id="518" r:id="rId14"/>
    <p:sldId id="465" r:id="rId15"/>
    <p:sldId id="466" r:id="rId16"/>
    <p:sldId id="472" r:id="rId17"/>
    <p:sldId id="473" r:id="rId18"/>
    <p:sldId id="428" r:id="rId19"/>
    <p:sldId id="286" r:id="rId20"/>
    <p:sldId id="377" r:id="rId21"/>
    <p:sldId id="445" r:id="rId22"/>
    <p:sldId id="474" r:id="rId23"/>
    <p:sldId id="515" r:id="rId24"/>
    <p:sldId id="332" r:id="rId25"/>
    <p:sldId id="535" r:id="rId26"/>
    <p:sldId id="424" r:id="rId27"/>
    <p:sldId id="533" r:id="rId28"/>
    <p:sldId id="534" r:id="rId29"/>
    <p:sldId id="430" r:id="rId30"/>
    <p:sldId id="431" r:id="rId31"/>
    <p:sldId id="351" r:id="rId32"/>
    <p:sldId id="508" r:id="rId33"/>
    <p:sldId id="503" r:id="rId34"/>
    <p:sldId id="354" r:id="rId35"/>
    <p:sldId id="259" r:id="rId36"/>
    <p:sldId id="381" r:id="rId37"/>
    <p:sldId id="382" r:id="rId38"/>
    <p:sldId id="504" r:id="rId39"/>
    <p:sldId id="485" r:id="rId40"/>
    <p:sldId id="536" r:id="rId41"/>
    <p:sldId id="497" r:id="rId42"/>
    <p:sldId id="434" r:id="rId43"/>
    <p:sldId id="435" r:id="rId44"/>
    <p:sldId id="486" r:id="rId45"/>
    <p:sldId id="370" r:id="rId46"/>
    <p:sldId id="496" r:id="rId47"/>
    <p:sldId id="266" r:id="rId48"/>
    <p:sldId id="442" r:id="rId49"/>
    <p:sldId id="443" r:id="rId50"/>
    <p:sldId id="544" r:id="rId51"/>
    <p:sldId id="547" r:id="rId52"/>
    <p:sldId id="546" r:id="rId53"/>
    <p:sldId id="345" r:id="rId54"/>
    <p:sldId id="261" r:id="rId55"/>
    <p:sldId id="348" r:id="rId56"/>
    <p:sldId id="437" r:id="rId57"/>
    <p:sldId id="438" r:id="rId58"/>
    <p:sldId id="439" r:id="rId59"/>
    <p:sldId id="541" r:id="rId60"/>
    <p:sldId id="539" r:id="rId61"/>
    <p:sldId id="540" r:id="rId62"/>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7E"/>
    <a:srgbClr val="0000FF"/>
    <a:srgbClr val="0A6EFF"/>
    <a:srgbClr val="46AAFF"/>
    <a:srgbClr val="3399FF"/>
    <a:srgbClr val="005AFF"/>
    <a:srgbClr val="1E82FF"/>
    <a:srgbClr val="329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34578" autoAdjust="0"/>
    <p:restoredTop sz="74269" autoAdjust="0"/>
  </p:normalViewPr>
  <p:slideViewPr>
    <p:cSldViewPr snapToGrid="0">
      <p:cViewPr varScale="1">
        <p:scale>
          <a:sx n="132" d="100"/>
          <a:sy n="132" d="100"/>
        </p:scale>
        <p:origin x="-3432" y="-10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handoutMaster" Target="handoutMasters/handout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1"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ADC53C-5577-435F-B4AB-00E0D1B1581B}" type="doc">
      <dgm:prSet loTypeId="urn:microsoft.com/office/officeart/2005/8/layout/hierarchy6" loCatId="hierarchy" qsTypeId="urn:microsoft.com/office/officeart/2005/8/quickstyle/simple3" qsCatId="simple" csTypeId="urn:microsoft.com/office/officeart/2005/8/colors/accent1_2" csCatId="accent1" phldr="1"/>
      <dgm:spPr/>
    </dgm:pt>
    <dgm:pt modelId="{7697CD6C-2BFD-4433-BD77-61340158F579}">
      <dgm:prSet custT="1"/>
      <dgm:spPr>
        <a:scene3d>
          <a:camera prst="orthographicFront"/>
          <a:lightRig rig="threePt" dir="t"/>
        </a:scene3d>
        <a:sp3d>
          <a:bevelT/>
        </a:sp3d>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effectLst/>
              <a:latin typeface="Arial" charset="0"/>
            </a:rPr>
            <a:t>People</a:t>
          </a:r>
        </a:p>
      </dgm:t>
    </dgm:pt>
    <dgm:pt modelId="{4868E2E7-960B-414E-96FF-F409E967F62C}" type="parTrans" cxnId="{107440D6-28A6-42FF-A176-88C4501E7C75}">
      <dgm:prSet/>
      <dgm:spPr/>
      <dgm:t>
        <a:bodyPr/>
        <a:lstStyle/>
        <a:p>
          <a:endParaRPr lang="en-US"/>
        </a:p>
      </dgm:t>
    </dgm:pt>
    <dgm:pt modelId="{2323CEC8-C7E5-4E83-BD72-EED70A0F9E10}" type="sibTrans" cxnId="{107440D6-28A6-42FF-A176-88C4501E7C75}">
      <dgm:prSet/>
      <dgm:spPr/>
      <dgm:t>
        <a:bodyPr/>
        <a:lstStyle/>
        <a:p>
          <a:endParaRPr lang="en-US"/>
        </a:p>
      </dgm:t>
    </dgm:pt>
    <dgm:pt modelId="{49B43812-E37C-4E6C-957A-A90409C4A41D}">
      <dgm:prSet custT="1"/>
      <dgm:spPr>
        <a:scene3d>
          <a:camera prst="orthographicFront"/>
          <a:lightRig rig="threePt" dir="t"/>
        </a:scene3d>
        <a:sp3d>
          <a:bevelT/>
        </a:sp3d>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effectLst/>
              <a:latin typeface="Arial" charset="0"/>
            </a:rPr>
            <a:t>My In-group</a:t>
          </a:r>
        </a:p>
      </dgm:t>
    </dgm:pt>
    <dgm:pt modelId="{8F10AAA9-E685-44FA-8B30-915C54A26A30}" type="parTrans" cxnId="{0B3CAB2A-BA11-4401-BA25-AE076003A0A1}">
      <dgm:prSet/>
      <dgm:spPr>
        <a:scene3d>
          <a:camera prst="orthographicFront"/>
          <a:lightRig rig="threePt" dir="t"/>
        </a:scene3d>
        <a:sp3d>
          <a:bevelT/>
        </a:sp3d>
      </dgm:spPr>
      <dgm:t>
        <a:bodyPr/>
        <a:lstStyle/>
        <a:p>
          <a:endParaRPr lang="en-US"/>
        </a:p>
      </dgm:t>
    </dgm:pt>
    <dgm:pt modelId="{D9EEF2C6-9A54-45AA-853A-28BACE8A210E}" type="sibTrans" cxnId="{0B3CAB2A-BA11-4401-BA25-AE076003A0A1}">
      <dgm:prSet/>
      <dgm:spPr/>
      <dgm:t>
        <a:bodyPr/>
        <a:lstStyle/>
        <a:p>
          <a:endParaRPr lang="en-US"/>
        </a:p>
      </dgm:t>
    </dgm:pt>
    <dgm:pt modelId="{886C56FD-C893-4DBF-BA4C-4F307E6DB33A}">
      <dgm:prSet/>
      <dgm:spPr>
        <a:scene3d>
          <a:camera prst="orthographicFront"/>
          <a:lightRig rig="threePt" dir="t"/>
        </a:scene3d>
        <a:sp3d>
          <a:bevelT/>
        </a:sp3d>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effectLst/>
              <a:latin typeface="Arial" charset="0"/>
            </a:rPr>
            <a:t>Subgroup 1</a:t>
          </a:r>
        </a:p>
      </dgm:t>
    </dgm:pt>
    <dgm:pt modelId="{E226321A-4943-450D-A879-007C0F952AAC}" type="parTrans" cxnId="{A1819936-772E-49A6-8F87-EA18A6A0A778}">
      <dgm:prSet/>
      <dgm:spPr>
        <a:scene3d>
          <a:camera prst="orthographicFront"/>
          <a:lightRig rig="threePt" dir="t"/>
        </a:scene3d>
        <a:sp3d>
          <a:bevelT/>
        </a:sp3d>
      </dgm:spPr>
      <dgm:t>
        <a:bodyPr/>
        <a:lstStyle/>
        <a:p>
          <a:endParaRPr lang="en-US"/>
        </a:p>
      </dgm:t>
    </dgm:pt>
    <dgm:pt modelId="{6DCE100D-E7D0-4660-9D4A-CBC757FB1F9F}" type="sibTrans" cxnId="{A1819936-772E-49A6-8F87-EA18A6A0A778}">
      <dgm:prSet/>
      <dgm:spPr/>
      <dgm:t>
        <a:bodyPr/>
        <a:lstStyle/>
        <a:p>
          <a:endParaRPr lang="en-US"/>
        </a:p>
      </dgm:t>
    </dgm:pt>
    <dgm:pt modelId="{981ADA8D-E890-43EE-B0F7-2A3AE5281EC0}">
      <dgm:prSet/>
      <dgm:spPr>
        <a:scene3d>
          <a:camera prst="orthographicFront"/>
          <a:lightRig rig="threePt" dir="t"/>
        </a:scene3d>
        <a:sp3d>
          <a:bevelT/>
        </a:sp3d>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effectLst/>
              <a:latin typeface="Arial" charset="0"/>
            </a:rPr>
            <a:t>Subgroup 2</a:t>
          </a:r>
        </a:p>
      </dgm:t>
    </dgm:pt>
    <dgm:pt modelId="{920B4DA9-8253-4F64-A0AC-A5FF94593379}" type="parTrans" cxnId="{BB5D1EA0-7E41-48A0-84D7-47173A399121}">
      <dgm:prSet/>
      <dgm:spPr>
        <a:scene3d>
          <a:camera prst="orthographicFront"/>
          <a:lightRig rig="threePt" dir="t"/>
        </a:scene3d>
        <a:sp3d>
          <a:bevelT/>
        </a:sp3d>
      </dgm:spPr>
      <dgm:t>
        <a:bodyPr/>
        <a:lstStyle/>
        <a:p>
          <a:endParaRPr lang="en-US"/>
        </a:p>
      </dgm:t>
    </dgm:pt>
    <dgm:pt modelId="{2ED9A5D9-0306-4643-9753-A403C9D9907F}" type="sibTrans" cxnId="{BB5D1EA0-7E41-48A0-84D7-47173A399121}">
      <dgm:prSet/>
      <dgm:spPr/>
      <dgm:t>
        <a:bodyPr/>
        <a:lstStyle/>
        <a:p>
          <a:endParaRPr lang="en-US"/>
        </a:p>
      </dgm:t>
    </dgm:pt>
    <dgm:pt modelId="{82E31DA4-265A-4DFC-A0BB-F8C9D1724E61}">
      <dgm:prSet/>
      <dgm:spPr>
        <a:scene3d>
          <a:camera prst="orthographicFront"/>
          <a:lightRig rig="threePt" dir="t"/>
        </a:scene3d>
        <a:sp3d>
          <a:bevelT/>
        </a:sp3d>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effectLst/>
              <a:latin typeface="Arial" charset="0"/>
            </a:rPr>
            <a:t>Subgroup 3</a:t>
          </a:r>
        </a:p>
      </dgm:t>
    </dgm:pt>
    <dgm:pt modelId="{1D075B59-267C-4285-B65B-CDCEAF4F1B3B}" type="parTrans" cxnId="{74B222EB-DBE2-433C-93E0-97EAC65D6C6E}">
      <dgm:prSet/>
      <dgm:spPr>
        <a:scene3d>
          <a:camera prst="orthographicFront"/>
          <a:lightRig rig="threePt" dir="t"/>
        </a:scene3d>
        <a:sp3d>
          <a:bevelT/>
        </a:sp3d>
      </dgm:spPr>
      <dgm:t>
        <a:bodyPr/>
        <a:lstStyle/>
        <a:p>
          <a:endParaRPr lang="en-US"/>
        </a:p>
      </dgm:t>
    </dgm:pt>
    <dgm:pt modelId="{23E89A9B-F407-4C9F-8D01-BD799CCDC7B8}" type="sibTrans" cxnId="{74B222EB-DBE2-433C-93E0-97EAC65D6C6E}">
      <dgm:prSet/>
      <dgm:spPr/>
      <dgm:t>
        <a:bodyPr/>
        <a:lstStyle/>
        <a:p>
          <a:endParaRPr lang="en-US"/>
        </a:p>
      </dgm:t>
    </dgm:pt>
    <dgm:pt modelId="{441FC752-A051-4A2F-9B37-45055CBF92E2}">
      <dgm:prSet/>
      <dgm:spPr>
        <a:scene3d>
          <a:camera prst="orthographicFront"/>
          <a:lightRig rig="threePt" dir="t"/>
        </a:scene3d>
        <a:sp3d>
          <a:bevelT/>
        </a:sp3d>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effectLst/>
              <a:latin typeface="Arial" charset="0"/>
            </a:rPr>
            <a:t>Me and my crowd</a:t>
          </a:r>
        </a:p>
      </dgm:t>
    </dgm:pt>
    <dgm:pt modelId="{8677E23C-3BD7-458C-B1FA-1C903D90E41A}" type="parTrans" cxnId="{5299376C-62E2-4832-9720-7E08E4654F94}">
      <dgm:prSet/>
      <dgm:spPr>
        <a:scene3d>
          <a:camera prst="orthographicFront"/>
          <a:lightRig rig="threePt" dir="t"/>
        </a:scene3d>
        <a:sp3d>
          <a:bevelT/>
        </a:sp3d>
      </dgm:spPr>
      <dgm:t>
        <a:bodyPr/>
        <a:lstStyle/>
        <a:p>
          <a:endParaRPr lang="en-US"/>
        </a:p>
      </dgm:t>
    </dgm:pt>
    <dgm:pt modelId="{FD3AAED4-8D81-4032-A786-426AFF98FD13}" type="sibTrans" cxnId="{5299376C-62E2-4832-9720-7E08E4654F94}">
      <dgm:prSet/>
      <dgm:spPr/>
      <dgm:t>
        <a:bodyPr/>
        <a:lstStyle/>
        <a:p>
          <a:endParaRPr lang="en-US"/>
        </a:p>
      </dgm:t>
    </dgm:pt>
    <dgm:pt modelId="{CF3A09F9-FCC8-4D53-9611-66091FD41081}">
      <dgm:prSet/>
      <dgm:spPr>
        <a:scene3d>
          <a:camera prst="orthographicFront"/>
          <a:lightRig rig="threePt" dir="t"/>
        </a:scene3d>
        <a:sp3d>
          <a:bevelT/>
        </a:sp3d>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effectLst/>
              <a:latin typeface="Arial" charset="0"/>
            </a:rPr>
            <a:t>Subgroup 4</a:t>
          </a:r>
        </a:p>
      </dgm:t>
    </dgm:pt>
    <dgm:pt modelId="{C029EEDA-374D-4D02-947B-046479B7B3C9}" type="parTrans" cxnId="{32DE4448-2289-4622-AC59-69EA763A9EF1}">
      <dgm:prSet/>
      <dgm:spPr>
        <a:scene3d>
          <a:camera prst="orthographicFront"/>
          <a:lightRig rig="threePt" dir="t"/>
        </a:scene3d>
        <a:sp3d>
          <a:bevelT/>
        </a:sp3d>
      </dgm:spPr>
      <dgm:t>
        <a:bodyPr/>
        <a:lstStyle/>
        <a:p>
          <a:endParaRPr lang="en-US"/>
        </a:p>
      </dgm:t>
    </dgm:pt>
    <dgm:pt modelId="{B5DC75FC-6BE8-4F8A-936B-F60DC7BF086A}" type="sibTrans" cxnId="{32DE4448-2289-4622-AC59-69EA763A9EF1}">
      <dgm:prSet/>
      <dgm:spPr/>
      <dgm:t>
        <a:bodyPr/>
        <a:lstStyle/>
        <a:p>
          <a:endParaRPr lang="en-US"/>
        </a:p>
      </dgm:t>
    </dgm:pt>
    <dgm:pt modelId="{5CB70A91-39E0-4C2D-86E2-F02AA6C68447}">
      <dgm:prSet custT="1"/>
      <dgm:spPr>
        <a:scene3d>
          <a:camera prst="orthographicFront"/>
          <a:lightRig rig="threePt" dir="t"/>
        </a:scene3d>
        <a:sp3d>
          <a:bevelT/>
        </a:sp3d>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effectLst/>
              <a:latin typeface="Arial" charset="0"/>
            </a:rPr>
            <a:t>An out-group I interact with a lot</a:t>
          </a:r>
        </a:p>
      </dgm:t>
    </dgm:pt>
    <dgm:pt modelId="{1AC9C7A5-2F0C-4B90-84F6-7E9005B56ABE}" type="parTrans" cxnId="{ED9B2716-04A5-4F80-96A3-03DE0950BD08}">
      <dgm:prSet/>
      <dgm:spPr>
        <a:scene3d>
          <a:camera prst="orthographicFront"/>
          <a:lightRig rig="threePt" dir="t"/>
        </a:scene3d>
        <a:sp3d>
          <a:bevelT/>
        </a:sp3d>
      </dgm:spPr>
      <dgm:t>
        <a:bodyPr/>
        <a:lstStyle/>
        <a:p>
          <a:endParaRPr lang="en-US"/>
        </a:p>
      </dgm:t>
    </dgm:pt>
    <dgm:pt modelId="{04100CDB-E6E8-40A5-8985-13CFCF48DB44}" type="sibTrans" cxnId="{ED9B2716-04A5-4F80-96A3-03DE0950BD08}">
      <dgm:prSet/>
      <dgm:spPr/>
      <dgm:t>
        <a:bodyPr/>
        <a:lstStyle/>
        <a:p>
          <a:endParaRPr lang="en-US"/>
        </a:p>
      </dgm:t>
    </dgm:pt>
    <dgm:pt modelId="{08D83A75-7B74-4FD3-AFCC-69E0952B176C}">
      <dgm:prSet/>
      <dgm:spPr>
        <a:scene3d>
          <a:camera prst="orthographicFront"/>
          <a:lightRig rig="threePt" dir="t"/>
        </a:scene3d>
        <a:sp3d>
          <a:bevelT/>
        </a:sp3d>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effectLst/>
              <a:latin typeface="Arial" charset="0"/>
            </a:rPr>
            <a:t>Subgroup 1</a:t>
          </a:r>
        </a:p>
      </dgm:t>
    </dgm:pt>
    <dgm:pt modelId="{5F3049ED-D146-4169-A8F5-75FD02A88F1A}" type="parTrans" cxnId="{5B959C44-4994-4DA2-815B-F16CF77157A4}">
      <dgm:prSet/>
      <dgm:spPr>
        <a:scene3d>
          <a:camera prst="orthographicFront"/>
          <a:lightRig rig="threePt" dir="t"/>
        </a:scene3d>
        <a:sp3d>
          <a:bevelT/>
        </a:sp3d>
      </dgm:spPr>
      <dgm:t>
        <a:bodyPr/>
        <a:lstStyle/>
        <a:p>
          <a:endParaRPr lang="en-US"/>
        </a:p>
      </dgm:t>
    </dgm:pt>
    <dgm:pt modelId="{0BC19F4A-A41D-48B4-B50B-C6AE2FC02F43}" type="sibTrans" cxnId="{5B959C44-4994-4DA2-815B-F16CF77157A4}">
      <dgm:prSet/>
      <dgm:spPr/>
      <dgm:t>
        <a:bodyPr/>
        <a:lstStyle/>
        <a:p>
          <a:endParaRPr lang="en-US"/>
        </a:p>
      </dgm:t>
    </dgm:pt>
    <dgm:pt modelId="{B5C94B88-5942-4A6F-8DE9-F3127D19BF67}">
      <dgm:prSet custT="1"/>
      <dgm:spPr>
        <a:scene3d>
          <a:camera prst="orthographicFront"/>
          <a:lightRig rig="threePt" dir="t"/>
        </a:scene3d>
        <a:sp3d>
          <a:bevelT/>
        </a:sp3d>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effectLst/>
              <a:latin typeface="Arial" charset="0"/>
            </a:rPr>
            <a:t>An out-group I have little direct interaction with</a:t>
          </a:r>
        </a:p>
      </dgm:t>
    </dgm:pt>
    <dgm:pt modelId="{CFCE8E7B-F4A1-4605-8842-C82ADA3CC6DB}" type="parTrans" cxnId="{4D147FC6-D922-4860-B55E-CF090BFDDB36}">
      <dgm:prSet/>
      <dgm:spPr>
        <a:scene3d>
          <a:camera prst="orthographicFront"/>
          <a:lightRig rig="threePt" dir="t"/>
        </a:scene3d>
        <a:sp3d>
          <a:bevelT/>
        </a:sp3d>
      </dgm:spPr>
      <dgm:t>
        <a:bodyPr/>
        <a:lstStyle/>
        <a:p>
          <a:endParaRPr lang="en-US"/>
        </a:p>
      </dgm:t>
    </dgm:pt>
    <dgm:pt modelId="{6782316F-4D16-4F13-A9E4-802314A9753C}" type="sibTrans" cxnId="{4D147FC6-D922-4860-B55E-CF090BFDDB36}">
      <dgm:prSet/>
      <dgm:spPr/>
      <dgm:t>
        <a:bodyPr/>
        <a:lstStyle/>
        <a:p>
          <a:endParaRPr lang="en-US"/>
        </a:p>
      </dgm:t>
    </dgm:pt>
    <dgm:pt modelId="{A93EE0EB-7412-402C-A30B-6AB3BDE829D7}">
      <dgm:prSet/>
      <dgm:spPr>
        <a:scene3d>
          <a:camera prst="orthographicFront"/>
          <a:lightRig rig="threePt" dir="t"/>
        </a:scene3d>
        <a:sp3d>
          <a:bevelT/>
        </a:sp3d>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effectLst/>
              <a:latin typeface="Arial" charset="0"/>
            </a:rPr>
            <a:t>The other guys 1</a:t>
          </a:r>
        </a:p>
      </dgm:t>
    </dgm:pt>
    <dgm:pt modelId="{57E421F9-75F1-4EA6-81C8-7F69C1E6C878}" type="parTrans" cxnId="{76AE37FC-D175-4469-9041-4D4DFDF19085}">
      <dgm:prSet/>
      <dgm:spPr>
        <a:scene3d>
          <a:camera prst="orthographicFront"/>
          <a:lightRig rig="threePt" dir="t"/>
        </a:scene3d>
        <a:sp3d>
          <a:bevelT/>
        </a:sp3d>
      </dgm:spPr>
      <dgm:t>
        <a:bodyPr/>
        <a:lstStyle/>
        <a:p>
          <a:endParaRPr lang="en-US"/>
        </a:p>
      </dgm:t>
    </dgm:pt>
    <dgm:pt modelId="{F1C81074-B9F4-4DC2-B2E2-3CB27BB6F701}" type="sibTrans" cxnId="{76AE37FC-D175-4469-9041-4D4DFDF19085}">
      <dgm:prSet/>
      <dgm:spPr/>
      <dgm:t>
        <a:bodyPr/>
        <a:lstStyle/>
        <a:p>
          <a:endParaRPr lang="en-US"/>
        </a:p>
      </dgm:t>
    </dgm:pt>
    <dgm:pt modelId="{CED8CD58-E644-43CE-884A-C119B29F6098}">
      <dgm:prSet/>
      <dgm:spPr>
        <a:scene3d>
          <a:camera prst="orthographicFront"/>
          <a:lightRig rig="threePt" dir="t"/>
        </a:scene3d>
        <a:sp3d>
          <a:bevelT/>
        </a:sp3d>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effectLst/>
              <a:latin typeface="Arial" charset="0"/>
            </a:rPr>
            <a:t>The other guys 2</a:t>
          </a:r>
        </a:p>
      </dgm:t>
    </dgm:pt>
    <dgm:pt modelId="{54AEB1C9-2D08-4EFD-9FFB-1CE9815C8BA1}" type="parTrans" cxnId="{72349E69-B3FF-445E-B22D-467670A699EB}">
      <dgm:prSet/>
      <dgm:spPr>
        <a:scene3d>
          <a:camera prst="orthographicFront"/>
          <a:lightRig rig="threePt" dir="t"/>
        </a:scene3d>
        <a:sp3d>
          <a:bevelT/>
        </a:sp3d>
      </dgm:spPr>
      <dgm:t>
        <a:bodyPr/>
        <a:lstStyle/>
        <a:p>
          <a:endParaRPr lang="en-US"/>
        </a:p>
      </dgm:t>
    </dgm:pt>
    <dgm:pt modelId="{CDFCD4E0-51F5-430C-A912-2F93CB1297FD}" type="sibTrans" cxnId="{72349E69-B3FF-445E-B22D-467670A699EB}">
      <dgm:prSet/>
      <dgm:spPr/>
      <dgm:t>
        <a:bodyPr/>
        <a:lstStyle/>
        <a:p>
          <a:endParaRPr lang="en-US"/>
        </a:p>
      </dgm:t>
    </dgm:pt>
    <dgm:pt modelId="{1246A8EF-B219-4A05-863B-03630FDA289A}">
      <dgm:prSet/>
      <dgm:spPr>
        <a:scene3d>
          <a:camera prst="orthographicFront"/>
          <a:lightRig rig="threePt" dir="t"/>
        </a:scene3d>
        <a:sp3d>
          <a:bevelT/>
        </a:sp3d>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effectLst/>
              <a:latin typeface="Arial" charset="0"/>
            </a:rPr>
            <a:t>The other guys etc.</a:t>
          </a:r>
        </a:p>
      </dgm:t>
    </dgm:pt>
    <dgm:pt modelId="{A70D2CED-A6AE-4C5A-A6FB-10253FBF25CC}" type="parTrans" cxnId="{9CE81D0D-8D54-4BF4-8B77-3A1157FD0F55}">
      <dgm:prSet/>
      <dgm:spPr>
        <a:scene3d>
          <a:camera prst="orthographicFront"/>
          <a:lightRig rig="threePt" dir="t"/>
        </a:scene3d>
        <a:sp3d>
          <a:bevelT/>
        </a:sp3d>
      </dgm:spPr>
      <dgm:t>
        <a:bodyPr/>
        <a:lstStyle/>
        <a:p>
          <a:endParaRPr lang="en-US"/>
        </a:p>
      </dgm:t>
    </dgm:pt>
    <dgm:pt modelId="{C49CB591-3F5A-4115-B1C3-6E2141F782A5}" type="sibTrans" cxnId="{9CE81D0D-8D54-4BF4-8B77-3A1157FD0F55}">
      <dgm:prSet/>
      <dgm:spPr/>
      <dgm:t>
        <a:bodyPr/>
        <a:lstStyle/>
        <a:p>
          <a:endParaRPr lang="en-US"/>
        </a:p>
      </dgm:t>
    </dgm:pt>
    <dgm:pt modelId="{54DACA9F-6B08-427F-84B4-BD0343E8E086}">
      <dgm:prSet/>
      <dgm:spPr>
        <a:scene3d>
          <a:camera prst="orthographicFront"/>
          <a:lightRig rig="threePt" dir="t"/>
        </a:scene3d>
        <a:sp3d>
          <a:bevelT/>
        </a:sp3d>
      </dgm:spPr>
      <dgm:t>
        <a:bodyPr/>
        <a:lstStyle/>
        <a:p>
          <a:pPr marR="0" rtl="0" eaLnBrk="0" fontAlgn="base" latinLnBrk="0" hangingPunct="0">
            <a:buClrTx/>
            <a:buSzTx/>
            <a:buFontTx/>
            <a:tabLst/>
          </a:pPr>
          <a:r>
            <a:rPr kumimoji="0" lang="en-US" b="0" i="0" u="none" strike="noStrike" cap="none" normalizeH="0" baseline="0" smtClean="0">
              <a:ln/>
              <a:effectLst/>
              <a:latin typeface="Arial" charset="0"/>
            </a:rPr>
            <a:t>Subgroup 2</a:t>
          </a:r>
        </a:p>
      </dgm:t>
    </dgm:pt>
    <dgm:pt modelId="{6B66C194-D84E-4059-8FA0-FF0D35635103}" type="parTrans" cxnId="{05BBAB99-498C-4935-A6F8-D484AF2600C7}">
      <dgm:prSet/>
      <dgm:spPr>
        <a:scene3d>
          <a:camera prst="orthographicFront"/>
          <a:lightRig rig="threePt" dir="t"/>
        </a:scene3d>
        <a:sp3d>
          <a:bevelT/>
        </a:sp3d>
      </dgm:spPr>
      <dgm:t>
        <a:bodyPr/>
        <a:lstStyle/>
        <a:p>
          <a:endParaRPr lang="en-US"/>
        </a:p>
      </dgm:t>
    </dgm:pt>
    <dgm:pt modelId="{59A47ABC-17BE-434A-946E-D8F4BDAF0EF7}" type="sibTrans" cxnId="{05BBAB99-498C-4935-A6F8-D484AF2600C7}">
      <dgm:prSet/>
      <dgm:spPr/>
      <dgm:t>
        <a:bodyPr/>
        <a:lstStyle/>
        <a:p>
          <a:endParaRPr lang="en-US"/>
        </a:p>
      </dgm:t>
    </dgm:pt>
    <dgm:pt modelId="{429F30DA-16DD-4E80-A1D6-C0AC40E4BA45}" type="pres">
      <dgm:prSet presAssocID="{88ADC53C-5577-435F-B4AB-00E0D1B1581B}" presName="mainComposite" presStyleCnt="0">
        <dgm:presLayoutVars>
          <dgm:chPref val="1"/>
          <dgm:dir/>
          <dgm:animOne val="branch"/>
          <dgm:animLvl val="lvl"/>
          <dgm:resizeHandles val="exact"/>
        </dgm:presLayoutVars>
      </dgm:prSet>
      <dgm:spPr/>
    </dgm:pt>
    <dgm:pt modelId="{A63E856D-0486-4C02-A79D-04D12F590762}" type="pres">
      <dgm:prSet presAssocID="{88ADC53C-5577-435F-B4AB-00E0D1B1581B}" presName="hierFlow" presStyleCnt="0"/>
      <dgm:spPr/>
    </dgm:pt>
    <dgm:pt modelId="{0D47BB2E-4E69-4FCD-B45B-A8F00B26FA6C}" type="pres">
      <dgm:prSet presAssocID="{88ADC53C-5577-435F-B4AB-00E0D1B1581B}" presName="hierChild1" presStyleCnt="0">
        <dgm:presLayoutVars>
          <dgm:chPref val="1"/>
          <dgm:animOne val="branch"/>
          <dgm:animLvl val="lvl"/>
        </dgm:presLayoutVars>
      </dgm:prSet>
      <dgm:spPr/>
    </dgm:pt>
    <dgm:pt modelId="{B3414E3F-928D-4097-A066-F25E5F793401}" type="pres">
      <dgm:prSet presAssocID="{7697CD6C-2BFD-4433-BD77-61340158F579}" presName="Name14" presStyleCnt="0"/>
      <dgm:spPr/>
    </dgm:pt>
    <dgm:pt modelId="{1B7D80D1-E59A-4486-A5C0-DB43460F0A5E}" type="pres">
      <dgm:prSet presAssocID="{7697CD6C-2BFD-4433-BD77-61340158F579}" presName="level1Shape" presStyleLbl="node0" presStyleIdx="0" presStyleCnt="1" custScaleX="217584" custScaleY="157438">
        <dgm:presLayoutVars>
          <dgm:chPref val="3"/>
        </dgm:presLayoutVars>
      </dgm:prSet>
      <dgm:spPr/>
      <dgm:t>
        <a:bodyPr/>
        <a:lstStyle/>
        <a:p>
          <a:endParaRPr lang="en-US"/>
        </a:p>
      </dgm:t>
    </dgm:pt>
    <dgm:pt modelId="{DE9B7DE0-9535-4B1A-950A-DE44CC2B04AD}" type="pres">
      <dgm:prSet presAssocID="{7697CD6C-2BFD-4433-BD77-61340158F579}" presName="hierChild2" presStyleCnt="0"/>
      <dgm:spPr/>
    </dgm:pt>
    <dgm:pt modelId="{F545BAFC-A3FD-4429-89AE-D7EFDF2D5E7B}" type="pres">
      <dgm:prSet presAssocID="{8F10AAA9-E685-44FA-8B30-915C54A26A30}" presName="Name19" presStyleLbl="parChTrans1D2" presStyleIdx="0" presStyleCnt="3"/>
      <dgm:spPr/>
      <dgm:t>
        <a:bodyPr/>
        <a:lstStyle/>
        <a:p>
          <a:endParaRPr lang="en-US"/>
        </a:p>
      </dgm:t>
    </dgm:pt>
    <dgm:pt modelId="{8B2F8A70-DF74-4858-9F98-8A4D8F9AE236}" type="pres">
      <dgm:prSet presAssocID="{49B43812-E37C-4E6C-957A-A90409C4A41D}" presName="Name21" presStyleCnt="0"/>
      <dgm:spPr/>
    </dgm:pt>
    <dgm:pt modelId="{D0028D9D-BA13-4A8B-AE56-E5783FBADC63}" type="pres">
      <dgm:prSet presAssocID="{49B43812-E37C-4E6C-957A-A90409C4A41D}" presName="level2Shape" presStyleLbl="node2" presStyleIdx="0" presStyleCnt="3" custScaleX="217584" custScaleY="157438"/>
      <dgm:spPr/>
      <dgm:t>
        <a:bodyPr/>
        <a:lstStyle/>
        <a:p>
          <a:endParaRPr lang="en-US"/>
        </a:p>
      </dgm:t>
    </dgm:pt>
    <dgm:pt modelId="{5B788690-E36A-4D22-AB1D-0D7C8C01F2C8}" type="pres">
      <dgm:prSet presAssocID="{49B43812-E37C-4E6C-957A-A90409C4A41D}" presName="hierChild3" presStyleCnt="0"/>
      <dgm:spPr/>
    </dgm:pt>
    <dgm:pt modelId="{7CDE1D43-4220-4182-8516-FCBF9077AEAD}" type="pres">
      <dgm:prSet presAssocID="{E226321A-4943-450D-A879-007C0F952AAC}" presName="Name19" presStyleLbl="parChTrans1D3" presStyleIdx="0" presStyleCnt="6"/>
      <dgm:spPr/>
      <dgm:t>
        <a:bodyPr/>
        <a:lstStyle/>
        <a:p>
          <a:endParaRPr lang="en-US"/>
        </a:p>
      </dgm:t>
    </dgm:pt>
    <dgm:pt modelId="{F1630386-87AD-4185-9A06-03781BF2E6E7}" type="pres">
      <dgm:prSet presAssocID="{886C56FD-C893-4DBF-BA4C-4F307E6DB33A}" presName="Name21" presStyleCnt="0"/>
      <dgm:spPr/>
    </dgm:pt>
    <dgm:pt modelId="{EC2F069E-A9EC-4BA0-BA29-E353DED11CB2}" type="pres">
      <dgm:prSet presAssocID="{886C56FD-C893-4DBF-BA4C-4F307E6DB33A}" presName="level2Shape" presStyleLbl="node3" presStyleIdx="0" presStyleCnt="6"/>
      <dgm:spPr/>
      <dgm:t>
        <a:bodyPr/>
        <a:lstStyle/>
        <a:p>
          <a:endParaRPr lang="en-US"/>
        </a:p>
      </dgm:t>
    </dgm:pt>
    <dgm:pt modelId="{E60D106F-D4C9-46F6-997C-A0CC45A8CAE6}" type="pres">
      <dgm:prSet presAssocID="{886C56FD-C893-4DBF-BA4C-4F307E6DB33A}" presName="hierChild3" presStyleCnt="0"/>
      <dgm:spPr/>
    </dgm:pt>
    <dgm:pt modelId="{B27DD3EB-9DBD-45C5-8BCD-7EA818E27BAE}" type="pres">
      <dgm:prSet presAssocID="{920B4DA9-8253-4F64-A0AC-A5FF94593379}" presName="Name19" presStyleLbl="parChTrans1D3" presStyleIdx="1" presStyleCnt="6"/>
      <dgm:spPr/>
      <dgm:t>
        <a:bodyPr/>
        <a:lstStyle/>
        <a:p>
          <a:endParaRPr lang="en-US"/>
        </a:p>
      </dgm:t>
    </dgm:pt>
    <dgm:pt modelId="{B9B51734-57FC-4BAD-98B9-910F410496AF}" type="pres">
      <dgm:prSet presAssocID="{981ADA8D-E890-43EE-B0F7-2A3AE5281EC0}" presName="Name21" presStyleCnt="0"/>
      <dgm:spPr/>
    </dgm:pt>
    <dgm:pt modelId="{8945A967-3D54-4A34-AF46-FADF2BD41E87}" type="pres">
      <dgm:prSet presAssocID="{981ADA8D-E890-43EE-B0F7-2A3AE5281EC0}" presName="level2Shape" presStyleLbl="node3" presStyleIdx="1" presStyleCnt="6"/>
      <dgm:spPr/>
      <dgm:t>
        <a:bodyPr/>
        <a:lstStyle/>
        <a:p>
          <a:endParaRPr lang="en-US"/>
        </a:p>
      </dgm:t>
    </dgm:pt>
    <dgm:pt modelId="{911F1FBB-086C-4C29-9147-3A3B508ACC00}" type="pres">
      <dgm:prSet presAssocID="{981ADA8D-E890-43EE-B0F7-2A3AE5281EC0}" presName="hierChild3" presStyleCnt="0"/>
      <dgm:spPr/>
    </dgm:pt>
    <dgm:pt modelId="{A9F6DFA1-E486-4CB5-B7EB-BD46761121D2}" type="pres">
      <dgm:prSet presAssocID="{1D075B59-267C-4285-B65B-CDCEAF4F1B3B}" presName="Name19" presStyleLbl="parChTrans1D3" presStyleIdx="2" presStyleCnt="6"/>
      <dgm:spPr/>
      <dgm:t>
        <a:bodyPr/>
        <a:lstStyle/>
        <a:p>
          <a:endParaRPr lang="en-US"/>
        </a:p>
      </dgm:t>
    </dgm:pt>
    <dgm:pt modelId="{098636E6-2790-41F4-B26F-3542C3AD753F}" type="pres">
      <dgm:prSet presAssocID="{82E31DA4-265A-4DFC-A0BB-F8C9D1724E61}" presName="Name21" presStyleCnt="0"/>
      <dgm:spPr/>
    </dgm:pt>
    <dgm:pt modelId="{B20F242C-D45A-4FFD-9A9B-96503B2A03FE}" type="pres">
      <dgm:prSet presAssocID="{82E31DA4-265A-4DFC-A0BB-F8C9D1724E61}" presName="level2Shape" presStyleLbl="node3" presStyleIdx="2" presStyleCnt="6"/>
      <dgm:spPr/>
      <dgm:t>
        <a:bodyPr/>
        <a:lstStyle/>
        <a:p>
          <a:endParaRPr lang="en-US"/>
        </a:p>
      </dgm:t>
    </dgm:pt>
    <dgm:pt modelId="{06AE936D-E1AA-4E02-9571-A8F4F9B72109}" type="pres">
      <dgm:prSet presAssocID="{82E31DA4-265A-4DFC-A0BB-F8C9D1724E61}" presName="hierChild3" presStyleCnt="0"/>
      <dgm:spPr/>
    </dgm:pt>
    <dgm:pt modelId="{4D1A640D-2A36-479E-8193-7DCFC8705E5E}" type="pres">
      <dgm:prSet presAssocID="{8677E23C-3BD7-458C-B1FA-1C903D90E41A}" presName="Name19" presStyleLbl="parChTrans1D4" presStyleIdx="0" presStyleCnt="4"/>
      <dgm:spPr/>
      <dgm:t>
        <a:bodyPr/>
        <a:lstStyle/>
        <a:p>
          <a:endParaRPr lang="en-US"/>
        </a:p>
      </dgm:t>
    </dgm:pt>
    <dgm:pt modelId="{66273BF1-B444-41A9-923C-3D53EBF56F29}" type="pres">
      <dgm:prSet presAssocID="{441FC752-A051-4A2F-9B37-45055CBF92E2}" presName="Name21" presStyleCnt="0"/>
      <dgm:spPr/>
    </dgm:pt>
    <dgm:pt modelId="{95F313AA-4F06-4B4D-83CB-2909131788FE}" type="pres">
      <dgm:prSet presAssocID="{441FC752-A051-4A2F-9B37-45055CBF92E2}" presName="level2Shape" presStyleLbl="node4" presStyleIdx="0" presStyleCnt="4"/>
      <dgm:spPr/>
      <dgm:t>
        <a:bodyPr/>
        <a:lstStyle/>
        <a:p>
          <a:endParaRPr lang="en-US"/>
        </a:p>
      </dgm:t>
    </dgm:pt>
    <dgm:pt modelId="{A031C034-B08E-417D-88A9-201B81E5F0FA}" type="pres">
      <dgm:prSet presAssocID="{441FC752-A051-4A2F-9B37-45055CBF92E2}" presName="hierChild3" presStyleCnt="0"/>
      <dgm:spPr/>
    </dgm:pt>
    <dgm:pt modelId="{EDEE4DF7-3836-47C3-80EF-084CE889598B}" type="pres">
      <dgm:prSet presAssocID="{57E421F9-75F1-4EA6-81C8-7F69C1E6C878}" presName="Name19" presStyleLbl="parChTrans1D4" presStyleIdx="1" presStyleCnt="4"/>
      <dgm:spPr/>
      <dgm:t>
        <a:bodyPr/>
        <a:lstStyle/>
        <a:p>
          <a:endParaRPr lang="en-US"/>
        </a:p>
      </dgm:t>
    </dgm:pt>
    <dgm:pt modelId="{3E67ECAE-310B-4025-AA55-2AD056197DF3}" type="pres">
      <dgm:prSet presAssocID="{A93EE0EB-7412-402C-A30B-6AB3BDE829D7}" presName="Name21" presStyleCnt="0"/>
      <dgm:spPr/>
    </dgm:pt>
    <dgm:pt modelId="{745A4CA2-9CA3-4BBE-BBBB-5C811AF54120}" type="pres">
      <dgm:prSet presAssocID="{A93EE0EB-7412-402C-A30B-6AB3BDE829D7}" presName="level2Shape" presStyleLbl="node4" presStyleIdx="1" presStyleCnt="4"/>
      <dgm:spPr/>
      <dgm:t>
        <a:bodyPr/>
        <a:lstStyle/>
        <a:p>
          <a:endParaRPr lang="en-US"/>
        </a:p>
      </dgm:t>
    </dgm:pt>
    <dgm:pt modelId="{4E676E11-1ACF-4DA6-B174-15D99B743BEE}" type="pres">
      <dgm:prSet presAssocID="{A93EE0EB-7412-402C-A30B-6AB3BDE829D7}" presName="hierChild3" presStyleCnt="0"/>
      <dgm:spPr/>
    </dgm:pt>
    <dgm:pt modelId="{9D81D0AD-5CEA-4279-BCB8-76E09780217D}" type="pres">
      <dgm:prSet presAssocID="{54AEB1C9-2D08-4EFD-9FFB-1CE9815C8BA1}" presName="Name19" presStyleLbl="parChTrans1D4" presStyleIdx="2" presStyleCnt="4"/>
      <dgm:spPr/>
      <dgm:t>
        <a:bodyPr/>
        <a:lstStyle/>
        <a:p>
          <a:endParaRPr lang="en-US"/>
        </a:p>
      </dgm:t>
    </dgm:pt>
    <dgm:pt modelId="{2589422A-931F-4BBB-90A0-3A617FFDCDC1}" type="pres">
      <dgm:prSet presAssocID="{CED8CD58-E644-43CE-884A-C119B29F6098}" presName="Name21" presStyleCnt="0"/>
      <dgm:spPr/>
    </dgm:pt>
    <dgm:pt modelId="{13F575A3-FE38-404D-A4CF-C30DD5B699F9}" type="pres">
      <dgm:prSet presAssocID="{CED8CD58-E644-43CE-884A-C119B29F6098}" presName="level2Shape" presStyleLbl="node4" presStyleIdx="2" presStyleCnt="4"/>
      <dgm:spPr/>
      <dgm:t>
        <a:bodyPr/>
        <a:lstStyle/>
        <a:p>
          <a:endParaRPr lang="en-US"/>
        </a:p>
      </dgm:t>
    </dgm:pt>
    <dgm:pt modelId="{DDDFE985-7A5E-4306-AC06-D4700AD558A9}" type="pres">
      <dgm:prSet presAssocID="{CED8CD58-E644-43CE-884A-C119B29F6098}" presName="hierChild3" presStyleCnt="0"/>
      <dgm:spPr/>
    </dgm:pt>
    <dgm:pt modelId="{596BB1C6-854A-4EB1-921D-650405EA3A6D}" type="pres">
      <dgm:prSet presAssocID="{A70D2CED-A6AE-4C5A-A6FB-10253FBF25CC}" presName="Name19" presStyleLbl="parChTrans1D4" presStyleIdx="3" presStyleCnt="4"/>
      <dgm:spPr/>
      <dgm:t>
        <a:bodyPr/>
        <a:lstStyle/>
        <a:p>
          <a:endParaRPr lang="en-US"/>
        </a:p>
      </dgm:t>
    </dgm:pt>
    <dgm:pt modelId="{903B2AE5-4F13-43E2-AD03-CFC4A3EDFC2A}" type="pres">
      <dgm:prSet presAssocID="{1246A8EF-B219-4A05-863B-03630FDA289A}" presName="Name21" presStyleCnt="0"/>
      <dgm:spPr/>
    </dgm:pt>
    <dgm:pt modelId="{FB9F4347-8586-41AD-ACDE-F7541CB8916C}" type="pres">
      <dgm:prSet presAssocID="{1246A8EF-B219-4A05-863B-03630FDA289A}" presName="level2Shape" presStyleLbl="node4" presStyleIdx="3" presStyleCnt="4"/>
      <dgm:spPr/>
      <dgm:t>
        <a:bodyPr/>
        <a:lstStyle/>
        <a:p>
          <a:endParaRPr lang="en-US"/>
        </a:p>
      </dgm:t>
    </dgm:pt>
    <dgm:pt modelId="{FDF52142-4E0F-44ED-A95A-00540C687678}" type="pres">
      <dgm:prSet presAssocID="{1246A8EF-B219-4A05-863B-03630FDA289A}" presName="hierChild3" presStyleCnt="0"/>
      <dgm:spPr/>
    </dgm:pt>
    <dgm:pt modelId="{4FCF4A09-DE8A-4FFD-86AA-D92BFDF2D698}" type="pres">
      <dgm:prSet presAssocID="{C029EEDA-374D-4D02-947B-046479B7B3C9}" presName="Name19" presStyleLbl="parChTrans1D3" presStyleIdx="3" presStyleCnt="6"/>
      <dgm:spPr/>
      <dgm:t>
        <a:bodyPr/>
        <a:lstStyle/>
        <a:p>
          <a:endParaRPr lang="en-US"/>
        </a:p>
      </dgm:t>
    </dgm:pt>
    <dgm:pt modelId="{357597D3-ABD2-4C21-B6EC-305ED88A048E}" type="pres">
      <dgm:prSet presAssocID="{CF3A09F9-FCC8-4D53-9611-66091FD41081}" presName="Name21" presStyleCnt="0"/>
      <dgm:spPr/>
    </dgm:pt>
    <dgm:pt modelId="{B2F01800-AC43-4C4F-B883-005F2D7432DB}" type="pres">
      <dgm:prSet presAssocID="{CF3A09F9-FCC8-4D53-9611-66091FD41081}" presName="level2Shape" presStyleLbl="node3" presStyleIdx="3" presStyleCnt="6"/>
      <dgm:spPr/>
      <dgm:t>
        <a:bodyPr/>
        <a:lstStyle/>
        <a:p>
          <a:endParaRPr lang="en-US"/>
        </a:p>
      </dgm:t>
    </dgm:pt>
    <dgm:pt modelId="{048D6878-4687-425A-8B77-A68CDAA3DC46}" type="pres">
      <dgm:prSet presAssocID="{CF3A09F9-FCC8-4D53-9611-66091FD41081}" presName="hierChild3" presStyleCnt="0"/>
      <dgm:spPr/>
    </dgm:pt>
    <dgm:pt modelId="{5CEF88DB-6DED-4821-8FAA-B9E07EF6AA71}" type="pres">
      <dgm:prSet presAssocID="{1AC9C7A5-2F0C-4B90-84F6-7E9005B56ABE}" presName="Name19" presStyleLbl="parChTrans1D2" presStyleIdx="1" presStyleCnt="3"/>
      <dgm:spPr/>
      <dgm:t>
        <a:bodyPr/>
        <a:lstStyle/>
        <a:p>
          <a:endParaRPr lang="en-US"/>
        </a:p>
      </dgm:t>
    </dgm:pt>
    <dgm:pt modelId="{87D56907-8A8B-4F7F-94F1-34C079DBF174}" type="pres">
      <dgm:prSet presAssocID="{5CB70A91-39E0-4C2D-86E2-F02AA6C68447}" presName="Name21" presStyleCnt="0"/>
      <dgm:spPr/>
    </dgm:pt>
    <dgm:pt modelId="{9C15B193-BA41-49DD-9574-EBFEA86C068C}" type="pres">
      <dgm:prSet presAssocID="{5CB70A91-39E0-4C2D-86E2-F02AA6C68447}" presName="level2Shape" presStyleLbl="node2" presStyleIdx="1" presStyleCnt="3" custScaleX="217584" custScaleY="157438"/>
      <dgm:spPr/>
      <dgm:t>
        <a:bodyPr/>
        <a:lstStyle/>
        <a:p>
          <a:endParaRPr lang="en-US"/>
        </a:p>
      </dgm:t>
    </dgm:pt>
    <dgm:pt modelId="{C2FB09F3-A1A2-4CD0-8DD2-00EDB319E8FA}" type="pres">
      <dgm:prSet presAssocID="{5CB70A91-39E0-4C2D-86E2-F02AA6C68447}" presName="hierChild3" presStyleCnt="0"/>
      <dgm:spPr/>
    </dgm:pt>
    <dgm:pt modelId="{DEC4D9D3-5FF0-496E-A8F2-F997B2F01C47}" type="pres">
      <dgm:prSet presAssocID="{5F3049ED-D146-4169-A8F5-75FD02A88F1A}" presName="Name19" presStyleLbl="parChTrans1D3" presStyleIdx="4" presStyleCnt="6"/>
      <dgm:spPr/>
      <dgm:t>
        <a:bodyPr/>
        <a:lstStyle/>
        <a:p>
          <a:endParaRPr lang="en-US"/>
        </a:p>
      </dgm:t>
    </dgm:pt>
    <dgm:pt modelId="{C55C19D1-0900-4DAE-8573-DCBF18917541}" type="pres">
      <dgm:prSet presAssocID="{08D83A75-7B74-4FD3-AFCC-69E0952B176C}" presName="Name21" presStyleCnt="0"/>
      <dgm:spPr/>
    </dgm:pt>
    <dgm:pt modelId="{F98BA59C-E0B9-479F-B843-45228AEF3F1A}" type="pres">
      <dgm:prSet presAssocID="{08D83A75-7B74-4FD3-AFCC-69E0952B176C}" presName="level2Shape" presStyleLbl="node3" presStyleIdx="4" presStyleCnt="6"/>
      <dgm:spPr/>
      <dgm:t>
        <a:bodyPr/>
        <a:lstStyle/>
        <a:p>
          <a:endParaRPr lang="en-US"/>
        </a:p>
      </dgm:t>
    </dgm:pt>
    <dgm:pt modelId="{867850D9-E2F4-456B-94F0-F9C618A11644}" type="pres">
      <dgm:prSet presAssocID="{08D83A75-7B74-4FD3-AFCC-69E0952B176C}" presName="hierChild3" presStyleCnt="0"/>
      <dgm:spPr/>
    </dgm:pt>
    <dgm:pt modelId="{CE47E4FF-382E-4C5F-A037-F4114DA670A5}" type="pres">
      <dgm:prSet presAssocID="{6B66C194-D84E-4059-8FA0-FF0D35635103}" presName="Name19" presStyleLbl="parChTrans1D3" presStyleIdx="5" presStyleCnt="6"/>
      <dgm:spPr/>
      <dgm:t>
        <a:bodyPr/>
        <a:lstStyle/>
        <a:p>
          <a:endParaRPr lang="en-US"/>
        </a:p>
      </dgm:t>
    </dgm:pt>
    <dgm:pt modelId="{FA34F36D-061D-4E3E-8EE2-780E3228E105}" type="pres">
      <dgm:prSet presAssocID="{54DACA9F-6B08-427F-84B4-BD0343E8E086}" presName="Name21" presStyleCnt="0"/>
      <dgm:spPr/>
    </dgm:pt>
    <dgm:pt modelId="{48B96917-1FB9-4107-8C68-6CCCCBE70891}" type="pres">
      <dgm:prSet presAssocID="{54DACA9F-6B08-427F-84B4-BD0343E8E086}" presName="level2Shape" presStyleLbl="node3" presStyleIdx="5" presStyleCnt="6"/>
      <dgm:spPr/>
      <dgm:t>
        <a:bodyPr/>
        <a:lstStyle/>
        <a:p>
          <a:endParaRPr lang="en-US"/>
        </a:p>
      </dgm:t>
    </dgm:pt>
    <dgm:pt modelId="{70918510-D946-44F7-8818-2396EB3FFAD6}" type="pres">
      <dgm:prSet presAssocID="{54DACA9F-6B08-427F-84B4-BD0343E8E086}" presName="hierChild3" presStyleCnt="0"/>
      <dgm:spPr/>
    </dgm:pt>
    <dgm:pt modelId="{84548D11-ED04-4E68-928B-D8238A41EA98}" type="pres">
      <dgm:prSet presAssocID="{CFCE8E7B-F4A1-4605-8842-C82ADA3CC6DB}" presName="Name19" presStyleLbl="parChTrans1D2" presStyleIdx="2" presStyleCnt="3"/>
      <dgm:spPr/>
      <dgm:t>
        <a:bodyPr/>
        <a:lstStyle/>
        <a:p>
          <a:endParaRPr lang="en-US"/>
        </a:p>
      </dgm:t>
    </dgm:pt>
    <dgm:pt modelId="{38875594-1D63-4B51-9EAE-72E50B14BF53}" type="pres">
      <dgm:prSet presAssocID="{B5C94B88-5942-4A6F-8DE9-F3127D19BF67}" presName="Name21" presStyleCnt="0"/>
      <dgm:spPr/>
    </dgm:pt>
    <dgm:pt modelId="{CE251C11-343F-47B4-B6FB-84F3AA18296F}" type="pres">
      <dgm:prSet presAssocID="{B5C94B88-5942-4A6F-8DE9-F3127D19BF67}" presName="level2Shape" presStyleLbl="node2" presStyleIdx="2" presStyleCnt="3" custScaleX="217584" custScaleY="157438"/>
      <dgm:spPr/>
      <dgm:t>
        <a:bodyPr/>
        <a:lstStyle/>
        <a:p>
          <a:endParaRPr lang="en-US"/>
        </a:p>
      </dgm:t>
    </dgm:pt>
    <dgm:pt modelId="{8399A25F-8193-42B7-9E4B-2BC8CEA6F371}" type="pres">
      <dgm:prSet presAssocID="{B5C94B88-5942-4A6F-8DE9-F3127D19BF67}" presName="hierChild3" presStyleCnt="0"/>
      <dgm:spPr/>
    </dgm:pt>
    <dgm:pt modelId="{C02B6AA0-76C7-4993-911B-132F79BDDF4B}" type="pres">
      <dgm:prSet presAssocID="{88ADC53C-5577-435F-B4AB-00E0D1B1581B}" presName="bgShapesFlow" presStyleCnt="0"/>
      <dgm:spPr/>
    </dgm:pt>
  </dgm:ptLst>
  <dgm:cxnLst>
    <dgm:cxn modelId="{5299376C-62E2-4832-9720-7E08E4654F94}" srcId="{82E31DA4-265A-4DFC-A0BB-F8C9D1724E61}" destId="{441FC752-A051-4A2F-9B37-45055CBF92E2}" srcOrd="0" destOrd="0" parTransId="{8677E23C-3BD7-458C-B1FA-1C903D90E41A}" sibTransId="{FD3AAED4-8D81-4032-A786-426AFF98FD13}"/>
    <dgm:cxn modelId="{6064A70C-4C0A-4515-BEDE-DC9D2B39604A}" type="presOf" srcId="{08D83A75-7B74-4FD3-AFCC-69E0952B176C}" destId="{F98BA59C-E0B9-479F-B843-45228AEF3F1A}" srcOrd="0" destOrd="0" presId="urn:microsoft.com/office/officeart/2005/8/layout/hierarchy6"/>
    <dgm:cxn modelId="{FB8B517D-5E8A-4DD2-B436-6C609951DA3B}" type="presOf" srcId="{C029EEDA-374D-4D02-947B-046479B7B3C9}" destId="{4FCF4A09-DE8A-4FFD-86AA-D92BFDF2D698}" srcOrd="0" destOrd="0" presId="urn:microsoft.com/office/officeart/2005/8/layout/hierarchy6"/>
    <dgm:cxn modelId="{A510D658-0D3C-4ED5-89DB-A61F769FD54A}" type="presOf" srcId="{1D075B59-267C-4285-B65B-CDCEAF4F1B3B}" destId="{A9F6DFA1-E486-4CB5-B7EB-BD46761121D2}" srcOrd="0" destOrd="0" presId="urn:microsoft.com/office/officeart/2005/8/layout/hierarchy6"/>
    <dgm:cxn modelId="{7DEBA419-739E-4CEF-8034-4039B05A5C32}" type="presOf" srcId="{54AEB1C9-2D08-4EFD-9FFB-1CE9815C8BA1}" destId="{9D81D0AD-5CEA-4279-BCB8-76E09780217D}" srcOrd="0" destOrd="0" presId="urn:microsoft.com/office/officeart/2005/8/layout/hierarchy6"/>
    <dgm:cxn modelId="{8A8E1157-A0B7-47F7-967D-EBF510540D7F}" type="presOf" srcId="{B5C94B88-5942-4A6F-8DE9-F3127D19BF67}" destId="{CE251C11-343F-47B4-B6FB-84F3AA18296F}" srcOrd="0" destOrd="0" presId="urn:microsoft.com/office/officeart/2005/8/layout/hierarchy6"/>
    <dgm:cxn modelId="{BB5D1EA0-7E41-48A0-84D7-47173A399121}" srcId="{49B43812-E37C-4E6C-957A-A90409C4A41D}" destId="{981ADA8D-E890-43EE-B0F7-2A3AE5281EC0}" srcOrd="1" destOrd="0" parTransId="{920B4DA9-8253-4F64-A0AC-A5FF94593379}" sibTransId="{2ED9A5D9-0306-4643-9753-A403C9D9907F}"/>
    <dgm:cxn modelId="{647E2EE3-DA27-4EC7-B0A4-40F2FEAF999D}" type="presOf" srcId="{49B43812-E37C-4E6C-957A-A90409C4A41D}" destId="{D0028D9D-BA13-4A8B-AE56-E5783FBADC63}" srcOrd="0" destOrd="0" presId="urn:microsoft.com/office/officeart/2005/8/layout/hierarchy6"/>
    <dgm:cxn modelId="{32DE4448-2289-4622-AC59-69EA763A9EF1}" srcId="{49B43812-E37C-4E6C-957A-A90409C4A41D}" destId="{CF3A09F9-FCC8-4D53-9611-66091FD41081}" srcOrd="3" destOrd="0" parTransId="{C029EEDA-374D-4D02-947B-046479B7B3C9}" sibTransId="{B5DC75FC-6BE8-4F8A-936B-F60DC7BF086A}"/>
    <dgm:cxn modelId="{0B3CAB2A-BA11-4401-BA25-AE076003A0A1}" srcId="{7697CD6C-2BFD-4433-BD77-61340158F579}" destId="{49B43812-E37C-4E6C-957A-A90409C4A41D}" srcOrd="0" destOrd="0" parTransId="{8F10AAA9-E685-44FA-8B30-915C54A26A30}" sibTransId="{D9EEF2C6-9A54-45AA-853A-28BACE8A210E}"/>
    <dgm:cxn modelId="{9CE81D0D-8D54-4BF4-8B77-3A1157FD0F55}" srcId="{82E31DA4-265A-4DFC-A0BB-F8C9D1724E61}" destId="{1246A8EF-B219-4A05-863B-03630FDA289A}" srcOrd="3" destOrd="0" parTransId="{A70D2CED-A6AE-4C5A-A6FB-10253FBF25CC}" sibTransId="{C49CB591-3F5A-4115-B1C3-6E2141F782A5}"/>
    <dgm:cxn modelId="{8334C9F8-6637-4FB8-BCDE-0A3A7B148416}" type="presOf" srcId="{A70D2CED-A6AE-4C5A-A6FB-10253FBF25CC}" destId="{596BB1C6-854A-4EB1-921D-650405EA3A6D}" srcOrd="0" destOrd="0" presId="urn:microsoft.com/office/officeart/2005/8/layout/hierarchy6"/>
    <dgm:cxn modelId="{76AE37FC-D175-4469-9041-4D4DFDF19085}" srcId="{82E31DA4-265A-4DFC-A0BB-F8C9D1724E61}" destId="{A93EE0EB-7412-402C-A30B-6AB3BDE829D7}" srcOrd="1" destOrd="0" parTransId="{57E421F9-75F1-4EA6-81C8-7F69C1E6C878}" sibTransId="{F1C81074-B9F4-4DC2-B2E2-3CB27BB6F701}"/>
    <dgm:cxn modelId="{0022A18E-01A4-4ED8-9E7F-77D9766EF7BD}" type="presOf" srcId="{CFCE8E7B-F4A1-4605-8842-C82ADA3CC6DB}" destId="{84548D11-ED04-4E68-928B-D8238A41EA98}" srcOrd="0" destOrd="0" presId="urn:microsoft.com/office/officeart/2005/8/layout/hierarchy6"/>
    <dgm:cxn modelId="{D470DAD9-7781-474A-9814-C83721A1AC7B}" type="presOf" srcId="{886C56FD-C893-4DBF-BA4C-4F307E6DB33A}" destId="{EC2F069E-A9EC-4BA0-BA29-E353DED11CB2}" srcOrd="0" destOrd="0" presId="urn:microsoft.com/office/officeart/2005/8/layout/hierarchy6"/>
    <dgm:cxn modelId="{05BBAB99-498C-4935-A6F8-D484AF2600C7}" srcId="{5CB70A91-39E0-4C2D-86E2-F02AA6C68447}" destId="{54DACA9F-6B08-427F-84B4-BD0343E8E086}" srcOrd="1" destOrd="0" parTransId="{6B66C194-D84E-4059-8FA0-FF0D35635103}" sibTransId="{59A47ABC-17BE-434A-946E-D8F4BDAF0EF7}"/>
    <dgm:cxn modelId="{A1819936-772E-49A6-8F87-EA18A6A0A778}" srcId="{49B43812-E37C-4E6C-957A-A90409C4A41D}" destId="{886C56FD-C893-4DBF-BA4C-4F307E6DB33A}" srcOrd="0" destOrd="0" parTransId="{E226321A-4943-450D-A879-007C0F952AAC}" sibTransId="{6DCE100D-E7D0-4660-9D4A-CBC757FB1F9F}"/>
    <dgm:cxn modelId="{0AC101B8-1DE6-4F7C-A5C5-B40FFBFBC8E6}" type="presOf" srcId="{CED8CD58-E644-43CE-884A-C119B29F6098}" destId="{13F575A3-FE38-404D-A4CF-C30DD5B699F9}" srcOrd="0" destOrd="0" presId="urn:microsoft.com/office/officeart/2005/8/layout/hierarchy6"/>
    <dgm:cxn modelId="{A4D6F8A0-9726-491B-AB95-4830466EB2E8}" type="presOf" srcId="{82E31DA4-265A-4DFC-A0BB-F8C9D1724E61}" destId="{B20F242C-D45A-4FFD-9A9B-96503B2A03FE}" srcOrd="0" destOrd="0" presId="urn:microsoft.com/office/officeart/2005/8/layout/hierarchy6"/>
    <dgm:cxn modelId="{0012E9B1-D2B8-4CE7-808C-C6F4644970BB}" type="presOf" srcId="{920B4DA9-8253-4F64-A0AC-A5FF94593379}" destId="{B27DD3EB-9DBD-45C5-8BCD-7EA818E27BAE}" srcOrd="0" destOrd="0" presId="urn:microsoft.com/office/officeart/2005/8/layout/hierarchy6"/>
    <dgm:cxn modelId="{BD963316-930F-47C5-85DD-607A9D2F0B9E}" type="presOf" srcId="{1AC9C7A5-2F0C-4B90-84F6-7E9005B56ABE}" destId="{5CEF88DB-6DED-4821-8FAA-B9E07EF6AA71}" srcOrd="0" destOrd="0" presId="urn:microsoft.com/office/officeart/2005/8/layout/hierarchy6"/>
    <dgm:cxn modelId="{5B959C44-4994-4DA2-815B-F16CF77157A4}" srcId="{5CB70A91-39E0-4C2D-86E2-F02AA6C68447}" destId="{08D83A75-7B74-4FD3-AFCC-69E0952B176C}" srcOrd="0" destOrd="0" parTransId="{5F3049ED-D146-4169-A8F5-75FD02A88F1A}" sibTransId="{0BC19F4A-A41D-48B4-B50B-C6AE2FC02F43}"/>
    <dgm:cxn modelId="{7FB7AEDF-BB93-4A5C-B90D-349E92342DDF}" type="presOf" srcId="{88ADC53C-5577-435F-B4AB-00E0D1B1581B}" destId="{429F30DA-16DD-4E80-A1D6-C0AC40E4BA45}" srcOrd="0" destOrd="0" presId="urn:microsoft.com/office/officeart/2005/8/layout/hierarchy6"/>
    <dgm:cxn modelId="{87872361-8322-4C83-AE08-DC7D2EF017EB}" type="presOf" srcId="{1246A8EF-B219-4A05-863B-03630FDA289A}" destId="{FB9F4347-8586-41AD-ACDE-F7541CB8916C}" srcOrd="0" destOrd="0" presId="urn:microsoft.com/office/officeart/2005/8/layout/hierarchy6"/>
    <dgm:cxn modelId="{485FE87E-8BFF-40D5-A47C-71BFF47392B4}" type="presOf" srcId="{5F3049ED-D146-4169-A8F5-75FD02A88F1A}" destId="{DEC4D9D3-5FF0-496E-A8F2-F997B2F01C47}" srcOrd="0" destOrd="0" presId="urn:microsoft.com/office/officeart/2005/8/layout/hierarchy6"/>
    <dgm:cxn modelId="{17DD8CC5-0279-4E41-BDC1-BA20010E3634}" type="presOf" srcId="{CF3A09F9-FCC8-4D53-9611-66091FD41081}" destId="{B2F01800-AC43-4C4F-B883-005F2D7432DB}" srcOrd="0" destOrd="0" presId="urn:microsoft.com/office/officeart/2005/8/layout/hierarchy6"/>
    <dgm:cxn modelId="{DF4514FF-EE23-4C45-B43A-553E2A41305D}" type="presOf" srcId="{981ADA8D-E890-43EE-B0F7-2A3AE5281EC0}" destId="{8945A967-3D54-4A34-AF46-FADF2BD41E87}" srcOrd="0" destOrd="0" presId="urn:microsoft.com/office/officeart/2005/8/layout/hierarchy6"/>
    <dgm:cxn modelId="{CA899821-3C5B-4C74-A7BF-1F506CF9E765}" type="presOf" srcId="{6B66C194-D84E-4059-8FA0-FF0D35635103}" destId="{CE47E4FF-382E-4C5F-A037-F4114DA670A5}" srcOrd="0" destOrd="0" presId="urn:microsoft.com/office/officeart/2005/8/layout/hierarchy6"/>
    <dgm:cxn modelId="{92855A29-8A1F-48E2-A222-B113B5869E22}" type="presOf" srcId="{54DACA9F-6B08-427F-84B4-BD0343E8E086}" destId="{48B96917-1FB9-4107-8C68-6CCCCBE70891}" srcOrd="0" destOrd="0" presId="urn:microsoft.com/office/officeart/2005/8/layout/hierarchy6"/>
    <dgm:cxn modelId="{107440D6-28A6-42FF-A176-88C4501E7C75}" srcId="{88ADC53C-5577-435F-B4AB-00E0D1B1581B}" destId="{7697CD6C-2BFD-4433-BD77-61340158F579}" srcOrd="0" destOrd="0" parTransId="{4868E2E7-960B-414E-96FF-F409E967F62C}" sibTransId="{2323CEC8-C7E5-4E83-BD72-EED70A0F9E10}"/>
    <dgm:cxn modelId="{D026A6E4-FFE0-40DD-A6B8-F0D03A319BEB}" type="presOf" srcId="{5CB70A91-39E0-4C2D-86E2-F02AA6C68447}" destId="{9C15B193-BA41-49DD-9574-EBFEA86C068C}" srcOrd="0" destOrd="0" presId="urn:microsoft.com/office/officeart/2005/8/layout/hierarchy6"/>
    <dgm:cxn modelId="{BD47EEDE-0EFF-4214-AE7D-E394690B3F5A}" type="presOf" srcId="{8677E23C-3BD7-458C-B1FA-1C903D90E41A}" destId="{4D1A640D-2A36-479E-8193-7DCFC8705E5E}" srcOrd="0" destOrd="0" presId="urn:microsoft.com/office/officeart/2005/8/layout/hierarchy6"/>
    <dgm:cxn modelId="{B40C0B5F-1F7A-4FFE-A2A9-388C618B61F8}" type="presOf" srcId="{441FC752-A051-4A2F-9B37-45055CBF92E2}" destId="{95F313AA-4F06-4B4D-83CB-2909131788FE}" srcOrd="0" destOrd="0" presId="urn:microsoft.com/office/officeart/2005/8/layout/hierarchy6"/>
    <dgm:cxn modelId="{8EFF12D2-AAE8-4CF7-BE97-B2F0FAA4FEC8}" type="presOf" srcId="{57E421F9-75F1-4EA6-81C8-7F69C1E6C878}" destId="{EDEE4DF7-3836-47C3-80EF-084CE889598B}" srcOrd="0" destOrd="0" presId="urn:microsoft.com/office/officeart/2005/8/layout/hierarchy6"/>
    <dgm:cxn modelId="{72349E69-B3FF-445E-B22D-467670A699EB}" srcId="{82E31DA4-265A-4DFC-A0BB-F8C9D1724E61}" destId="{CED8CD58-E644-43CE-884A-C119B29F6098}" srcOrd="2" destOrd="0" parTransId="{54AEB1C9-2D08-4EFD-9FFB-1CE9815C8BA1}" sibTransId="{CDFCD4E0-51F5-430C-A912-2F93CB1297FD}"/>
    <dgm:cxn modelId="{74B222EB-DBE2-433C-93E0-97EAC65D6C6E}" srcId="{49B43812-E37C-4E6C-957A-A90409C4A41D}" destId="{82E31DA4-265A-4DFC-A0BB-F8C9D1724E61}" srcOrd="2" destOrd="0" parTransId="{1D075B59-267C-4285-B65B-CDCEAF4F1B3B}" sibTransId="{23E89A9B-F407-4C9F-8D01-BD799CCDC7B8}"/>
    <dgm:cxn modelId="{64BB9BF0-DFF2-4C67-8678-7F3EB7F2A54D}" type="presOf" srcId="{8F10AAA9-E685-44FA-8B30-915C54A26A30}" destId="{F545BAFC-A3FD-4429-89AE-D7EFDF2D5E7B}" srcOrd="0" destOrd="0" presId="urn:microsoft.com/office/officeart/2005/8/layout/hierarchy6"/>
    <dgm:cxn modelId="{ED9B2716-04A5-4F80-96A3-03DE0950BD08}" srcId="{7697CD6C-2BFD-4433-BD77-61340158F579}" destId="{5CB70A91-39E0-4C2D-86E2-F02AA6C68447}" srcOrd="1" destOrd="0" parTransId="{1AC9C7A5-2F0C-4B90-84F6-7E9005B56ABE}" sibTransId="{04100CDB-E6E8-40A5-8985-13CFCF48DB44}"/>
    <dgm:cxn modelId="{51614502-3C92-4C6E-B5E0-D85E1517A076}" type="presOf" srcId="{A93EE0EB-7412-402C-A30B-6AB3BDE829D7}" destId="{745A4CA2-9CA3-4BBE-BBBB-5C811AF54120}" srcOrd="0" destOrd="0" presId="urn:microsoft.com/office/officeart/2005/8/layout/hierarchy6"/>
    <dgm:cxn modelId="{F5FD0FD6-CB62-4E15-A831-636FAD11766A}" type="presOf" srcId="{7697CD6C-2BFD-4433-BD77-61340158F579}" destId="{1B7D80D1-E59A-4486-A5C0-DB43460F0A5E}" srcOrd="0" destOrd="0" presId="urn:microsoft.com/office/officeart/2005/8/layout/hierarchy6"/>
    <dgm:cxn modelId="{BDEB95CE-B86F-4E5F-9C7B-693520F90A05}" type="presOf" srcId="{E226321A-4943-450D-A879-007C0F952AAC}" destId="{7CDE1D43-4220-4182-8516-FCBF9077AEAD}" srcOrd="0" destOrd="0" presId="urn:microsoft.com/office/officeart/2005/8/layout/hierarchy6"/>
    <dgm:cxn modelId="{4D147FC6-D922-4860-B55E-CF090BFDDB36}" srcId="{7697CD6C-2BFD-4433-BD77-61340158F579}" destId="{B5C94B88-5942-4A6F-8DE9-F3127D19BF67}" srcOrd="2" destOrd="0" parTransId="{CFCE8E7B-F4A1-4605-8842-C82ADA3CC6DB}" sibTransId="{6782316F-4D16-4F13-A9E4-802314A9753C}"/>
    <dgm:cxn modelId="{AC147E7A-5D41-4C69-B6E7-9A2057C1DCB0}" type="presParOf" srcId="{429F30DA-16DD-4E80-A1D6-C0AC40E4BA45}" destId="{A63E856D-0486-4C02-A79D-04D12F590762}" srcOrd="0" destOrd="0" presId="urn:microsoft.com/office/officeart/2005/8/layout/hierarchy6"/>
    <dgm:cxn modelId="{FB22F917-850B-489B-AF27-C39A5EB50EDA}" type="presParOf" srcId="{A63E856D-0486-4C02-A79D-04D12F590762}" destId="{0D47BB2E-4E69-4FCD-B45B-A8F00B26FA6C}" srcOrd="0" destOrd="0" presId="urn:microsoft.com/office/officeart/2005/8/layout/hierarchy6"/>
    <dgm:cxn modelId="{DE0CF8F0-04EB-4216-96C7-DAF33B04D5EA}" type="presParOf" srcId="{0D47BB2E-4E69-4FCD-B45B-A8F00B26FA6C}" destId="{B3414E3F-928D-4097-A066-F25E5F793401}" srcOrd="0" destOrd="0" presId="urn:microsoft.com/office/officeart/2005/8/layout/hierarchy6"/>
    <dgm:cxn modelId="{F5452A74-41AA-4D3D-B0F8-506F39F0A371}" type="presParOf" srcId="{B3414E3F-928D-4097-A066-F25E5F793401}" destId="{1B7D80D1-E59A-4486-A5C0-DB43460F0A5E}" srcOrd="0" destOrd="0" presId="urn:microsoft.com/office/officeart/2005/8/layout/hierarchy6"/>
    <dgm:cxn modelId="{6F3FBB51-CC53-4874-BCD4-B3209DDABBFE}" type="presParOf" srcId="{B3414E3F-928D-4097-A066-F25E5F793401}" destId="{DE9B7DE0-9535-4B1A-950A-DE44CC2B04AD}" srcOrd="1" destOrd="0" presId="urn:microsoft.com/office/officeart/2005/8/layout/hierarchy6"/>
    <dgm:cxn modelId="{84F21184-BC05-45BF-ADDA-DDA070FE9E1B}" type="presParOf" srcId="{DE9B7DE0-9535-4B1A-950A-DE44CC2B04AD}" destId="{F545BAFC-A3FD-4429-89AE-D7EFDF2D5E7B}" srcOrd="0" destOrd="0" presId="urn:microsoft.com/office/officeart/2005/8/layout/hierarchy6"/>
    <dgm:cxn modelId="{4022C135-1D47-4FEC-A9A1-F4256F678CED}" type="presParOf" srcId="{DE9B7DE0-9535-4B1A-950A-DE44CC2B04AD}" destId="{8B2F8A70-DF74-4858-9F98-8A4D8F9AE236}" srcOrd="1" destOrd="0" presId="urn:microsoft.com/office/officeart/2005/8/layout/hierarchy6"/>
    <dgm:cxn modelId="{7FE46435-0CE7-42D7-AB3C-DD855AE70DA1}" type="presParOf" srcId="{8B2F8A70-DF74-4858-9F98-8A4D8F9AE236}" destId="{D0028D9D-BA13-4A8B-AE56-E5783FBADC63}" srcOrd="0" destOrd="0" presId="urn:microsoft.com/office/officeart/2005/8/layout/hierarchy6"/>
    <dgm:cxn modelId="{9BE9F372-E7EA-4143-929B-9DE013AC25D1}" type="presParOf" srcId="{8B2F8A70-DF74-4858-9F98-8A4D8F9AE236}" destId="{5B788690-E36A-4D22-AB1D-0D7C8C01F2C8}" srcOrd="1" destOrd="0" presId="urn:microsoft.com/office/officeart/2005/8/layout/hierarchy6"/>
    <dgm:cxn modelId="{77DD1937-ECD5-42DB-BF07-6F8877651017}" type="presParOf" srcId="{5B788690-E36A-4D22-AB1D-0D7C8C01F2C8}" destId="{7CDE1D43-4220-4182-8516-FCBF9077AEAD}" srcOrd="0" destOrd="0" presId="urn:microsoft.com/office/officeart/2005/8/layout/hierarchy6"/>
    <dgm:cxn modelId="{533803FB-ABC3-4A6B-8442-84F40222D616}" type="presParOf" srcId="{5B788690-E36A-4D22-AB1D-0D7C8C01F2C8}" destId="{F1630386-87AD-4185-9A06-03781BF2E6E7}" srcOrd="1" destOrd="0" presId="urn:microsoft.com/office/officeart/2005/8/layout/hierarchy6"/>
    <dgm:cxn modelId="{5A3B3E8F-420B-40B0-9B50-8A5D2646A97A}" type="presParOf" srcId="{F1630386-87AD-4185-9A06-03781BF2E6E7}" destId="{EC2F069E-A9EC-4BA0-BA29-E353DED11CB2}" srcOrd="0" destOrd="0" presId="urn:microsoft.com/office/officeart/2005/8/layout/hierarchy6"/>
    <dgm:cxn modelId="{F984D539-BAD1-4EB6-98EE-1B6958FCAD43}" type="presParOf" srcId="{F1630386-87AD-4185-9A06-03781BF2E6E7}" destId="{E60D106F-D4C9-46F6-997C-A0CC45A8CAE6}" srcOrd="1" destOrd="0" presId="urn:microsoft.com/office/officeart/2005/8/layout/hierarchy6"/>
    <dgm:cxn modelId="{F84B11FB-A334-4D2A-8175-81A206A790A5}" type="presParOf" srcId="{5B788690-E36A-4D22-AB1D-0D7C8C01F2C8}" destId="{B27DD3EB-9DBD-45C5-8BCD-7EA818E27BAE}" srcOrd="2" destOrd="0" presId="urn:microsoft.com/office/officeart/2005/8/layout/hierarchy6"/>
    <dgm:cxn modelId="{CC063A68-E553-4479-898F-119CACFFDFD2}" type="presParOf" srcId="{5B788690-E36A-4D22-AB1D-0D7C8C01F2C8}" destId="{B9B51734-57FC-4BAD-98B9-910F410496AF}" srcOrd="3" destOrd="0" presId="urn:microsoft.com/office/officeart/2005/8/layout/hierarchy6"/>
    <dgm:cxn modelId="{1D77ADD4-DE93-4A5A-911A-FC036274F0D6}" type="presParOf" srcId="{B9B51734-57FC-4BAD-98B9-910F410496AF}" destId="{8945A967-3D54-4A34-AF46-FADF2BD41E87}" srcOrd="0" destOrd="0" presId="urn:microsoft.com/office/officeart/2005/8/layout/hierarchy6"/>
    <dgm:cxn modelId="{AB95BBDE-996B-48C6-9AB3-72588E60464F}" type="presParOf" srcId="{B9B51734-57FC-4BAD-98B9-910F410496AF}" destId="{911F1FBB-086C-4C29-9147-3A3B508ACC00}" srcOrd="1" destOrd="0" presId="urn:microsoft.com/office/officeart/2005/8/layout/hierarchy6"/>
    <dgm:cxn modelId="{DBC78F0F-79D1-4443-B9B2-FC36D506A043}" type="presParOf" srcId="{5B788690-E36A-4D22-AB1D-0D7C8C01F2C8}" destId="{A9F6DFA1-E486-4CB5-B7EB-BD46761121D2}" srcOrd="4" destOrd="0" presId="urn:microsoft.com/office/officeart/2005/8/layout/hierarchy6"/>
    <dgm:cxn modelId="{77D99EDE-042B-4530-8259-9BFEEC1ADA42}" type="presParOf" srcId="{5B788690-E36A-4D22-AB1D-0D7C8C01F2C8}" destId="{098636E6-2790-41F4-B26F-3542C3AD753F}" srcOrd="5" destOrd="0" presId="urn:microsoft.com/office/officeart/2005/8/layout/hierarchy6"/>
    <dgm:cxn modelId="{12C1C854-3BE1-42D3-B002-3A7AB50D07A8}" type="presParOf" srcId="{098636E6-2790-41F4-B26F-3542C3AD753F}" destId="{B20F242C-D45A-4FFD-9A9B-96503B2A03FE}" srcOrd="0" destOrd="0" presId="urn:microsoft.com/office/officeart/2005/8/layout/hierarchy6"/>
    <dgm:cxn modelId="{2D6A808F-FE9E-41B7-A5ED-2DBAAD5A0E25}" type="presParOf" srcId="{098636E6-2790-41F4-B26F-3542C3AD753F}" destId="{06AE936D-E1AA-4E02-9571-A8F4F9B72109}" srcOrd="1" destOrd="0" presId="urn:microsoft.com/office/officeart/2005/8/layout/hierarchy6"/>
    <dgm:cxn modelId="{90B3E810-B41A-4856-A102-414EEE66715E}" type="presParOf" srcId="{06AE936D-E1AA-4E02-9571-A8F4F9B72109}" destId="{4D1A640D-2A36-479E-8193-7DCFC8705E5E}" srcOrd="0" destOrd="0" presId="urn:microsoft.com/office/officeart/2005/8/layout/hierarchy6"/>
    <dgm:cxn modelId="{5CD4ABD1-65F1-43E4-B267-5E95A293AA78}" type="presParOf" srcId="{06AE936D-E1AA-4E02-9571-A8F4F9B72109}" destId="{66273BF1-B444-41A9-923C-3D53EBF56F29}" srcOrd="1" destOrd="0" presId="urn:microsoft.com/office/officeart/2005/8/layout/hierarchy6"/>
    <dgm:cxn modelId="{459FF74E-A84E-4BEF-923A-130C0D17DC56}" type="presParOf" srcId="{66273BF1-B444-41A9-923C-3D53EBF56F29}" destId="{95F313AA-4F06-4B4D-83CB-2909131788FE}" srcOrd="0" destOrd="0" presId="urn:microsoft.com/office/officeart/2005/8/layout/hierarchy6"/>
    <dgm:cxn modelId="{9B18D262-D7C7-4D4F-A8E7-B1569425FED2}" type="presParOf" srcId="{66273BF1-B444-41A9-923C-3D53EBF56F29}" destId="{A031C034-B08E-417D-88A9-201B81E5F0FA}" srcOrd="1" destOrd="0" presId="urn:microsoft.com/office/officeart/2005/8/layout/hierarchy6"/>
    <dgm:cxn modelId="{754D1D7A-4683-4BDC-8756-783277A67CDC}" type="presParOf" srcId="{06AE936D-E1AA-4E02-9571-A8F4F9B72109}" destId="{EDEE4DF7-3836-47C3-80EF-084CE889598B}" srcOrd="2" destOrd="0" presId="urn:microsoft.com/office/officeart/2005/8/layout/hierarchy6"/>
    <dgm:cxn modelId="{5B2AD4A6-1C17-40E2-873D-D02AFA4D17E8}" type="presParOf" srcId="{06AE936D-E1AA-4E02-9571-A8F4F9B72109}" destId="{3E67ECAE-310B-4025-AA55-2AD056197DF3}" srcOrd="3" destOrd="0" presId="urn:microsoft.com/office/officeart/2005/8/layout/hierarchy6"/>
    <dgm:cxn modelId="{3C1791F7-3408-47AA-9E1E-9EF79806A30A}" type="presParOf" srcId="{3E67ECAE-310B-4025-AA55-2AD056197DF3}" destId="{745A4CA2-9CA3-4BBE-BBBB-5C811AF54120}" srcOrd="0" destOrd="0" presId="urn:microsoft.com/office/officeart/2005/8/layout/hierarchy6"/>
    <dgm:cxn modelId="{24EC7356-95BB-475C-A6B1-0C2E6657FC5A}" type="presParOf" srcId="{3E67ECAE-310B-4025-AA55-2AD056197DF3}" destId="{4E676E11-1ACF-4DA6-B174-15D99B743BEE}" srcOrd="1" destOrd="0" presId="urn:microsoft.com/office/officeart/2005/8/layout/hierarchy6"/>
    <dgm:cxn modelId="{CFB8707E-241B-48D5-8D9D-039A0EB4643D}" type="presParOf" srcId="{06AE936D-E1AA-4E02-9571-A8F4F9B72109}" destId="{9D81D0AD-5CEA-4279-BCB8-76E09780217D}" srcOrd="4" destOrd="0" presId="urn:microsoft.com/office/officeart/2005/8/layout/hierarchy6"/>
    <dgm:cxn modelId="{D136AD1C-7075-434A-A336-CEDBAF138316}" type="presParOf" srcId="{06AE936D-E1AA-4E02-9571-A8F4F9B72109}" destId="{2589422A-931F-4BBB-90A0-3A617FFDCDC1}" srcOrd="5" destOrd="0" presId="urn:microsoft.com/office/officeart/2005/8/layout/hierarchy6"/>
    <dgm:cxn modelId="{4EB7490C-E6B0-49BE-BA37-1E175BCF8328}" type="presParOf" srcId="{2589422A-931F-4BBB-90A0-3A617FFDCDC1}" destId="{13F575A3-FE38-404D-A4CF-C30DD5B699F9}" srcOrd="0" destOrd="0" presId="urn:microsoft.com/office/officeart/2005/8/layout/hierarchy6"/>
    <dgm:cxn modelId="{20902A00-C39D-46AD-8D07-27D71FE5F4E0}" type="presParOf" srcId="{2589422A-931F-4BBB-90A0-3A617FFDCDC1}" destId="{DDDFE985-7A5E-4306-AC06-D4700AD558A9}" srcOrd="1" destOrd="0" presId="urn:microsoft.com/office/officeart/2005/8/layout/hierarchy6"/>
    <dgm:cxn modelId="{B02C5C94-F6A6-46D1-9E88-570FB0307506}" type="presParOf" srcId="{06AE936D-E1AA-4E02-9571-A8F4F9B72109}" destId="{596BB1C6-854A-4EB1-921D-650405EA3A6D}" srcOrd="6" destOrd="0" presId="urn:microsoft.com/office/officeart/2005/8/layout/hierarchy6"/>
    <dgm:cxn modelId="{664390B1-3FC6-4A8C-A0AC-DD67900C33DD}" type="presParOf" srcId="{06AE936D-E1AA-4E02-9571-A8F4F9B72109}" destId="{903B2AE5-4F13-43E2-AD03-CFC4A3EDFC2A}" srcOrd="7" destOrd="0" presId="urn:microsoft.com/office/officeart/2005/8/layout/hierarchy6"/>
    <dgm:cxn modelId="{CB1DA0B8-C38E-4F18-9B4A-6E7FBA80198B}" type="presParOf" srcId="{903B2AE5-4F13-43E2-AD03-CFC4A3EDFC2A}" destId="{FB9F4347-8586-41AD-ACDE-F7541CB8916C}" srcOrd="0" destOrd="0" presId="urn:microsoft.com/office/officeart/2005/8/layout/hierarchy6"/>
    <dgm:cxn modelId="{F12D3693-F8FC-4D8B-86E7-40AFEA6E2FAF}" type="presParOf" srcId="{903B2AE5-4F13-43E2-AD03-CFC4A3EDFC2A}" destId="{FDF52142-4E0F-44ED-A95A-00540C687678}" srcOrd="1" destOrd="0" presId="urn:microsoft.com/office/officeart/2005/8/layout/hierarchy6"/>
    <dgm:cxn modelId="{6F05D43A-8A7D-44BA-A398-3815D2DB6F62}" type="presParOf" srcId="{5B788690-E36A-4D22-AB1D-0D7C8C01F2C8}" destId="{4FCF4A09-DE8A-4FFD-86AA-D92BFDF2D698}" srcOrd="6" destOrd="0" presId="urn:microsoft.com/office/officeart/2005/8/layout/hierarchy6"/>
    <dgm:cxn modelId="{18D8F06F-A034-433C-AC86-6CC55158E7E5}" type="presParOf" srcId="{5B788690-E36A-4D22-AB1D-0D7C8C01F2C8}" destId="{357597D3-ABD2-4C21-B6EC-305ED88A048E}" srcOrd="7" destOrd="0" presId="urn:microsoft.com/office/officeart/2005/8/layout/hierarchy6"/>
    <dgm:cxn modelId="{93659783-6920-4E86-963A-ECAE20D10DC7}" type="presParOf" srcId="{357597D3-ABD2-4C21-B6EC-305ED88A048E}" destId="{B2F01800-AC43-4C4F-B883-005F2D7432DB}" srcOrd="0" destOrd="0" presId="urn:microsoft.com/office/officeart/2005/8/layout/hierarchy6"/>
    <dgm:cxn modelId="{B154132A-B294-4179-9E6C-E70B427594BE}" type="presParOf" srcId="{357597D3-ABD2-4C21-B6EC-305ED88A048E}" destId="{048D6878-4687-425A-8B77-A68CDAA3DC46}" srcOrd="1" destOrd="0" presId="urn:microsoft.com/office/officeart/2005/8/layout/hierarchy6"/>
    <dgm:cxn modelId="{6E78628D-D2F5-4229-916A-9F30CC82105E}" type="presParOf" srcId="{DE9B7DE0-9535-4B1A-950A-DE44CC2B04AD}" destId="{5CEF88DB-6DED-4821-8FAA-B9E07EF6AA71}" srcOrd="2" destOrd="0" presId="urn:microsoft.com/office/officeart/2005/8/layout/hierarchy6"/>
    <dgm:cxn modelId="{78496351-194A-40EC-95C3-78F6D651F860}" type="presParOf" srcId="{DE9B7DE0-9535-4B1A-950A-DE44CC2B04AD}" destId="{87D56907-8A8B-4F7F-94F1-34C079DBF174}" srcOrd="3" destOrd="0" presId="urn:microsoft.com/office/officeart/2005/8/layout/hierarchy6"/>
    <dgm:cxn modelId="{65110425-7D70-47C0-BE3A-0404F941C03E}" type="presParOf" srcId="{87D56907-8A8B-4F7F-94F1-34C079DBF174}" destId="{9C15B193-BA41-49DD-9574-EBFEA86C068C}" srcOrd="0" destOrd="0" presId="urn:microsoft.com/office/officeart/2005/8/layout/hierarchy6"/>
    <dgm:cxn modelId="{70E3524B-909A-40B2-8533-884B9FD020E9}" type="presParOf" srcId="{87D56907-8A8B-4F7F-94F1-34C079DBF174}" destId="{C2FB09F3-A1A2-4CD0-8DD2-00EDB319E8FA}" srcOrd="1" destOrd="0" presId="urn:microsoft.com/office/officeart/2005/8/layout/hierarchy6"/>
    <dgm:cxn modelId="{D9BEB66C-2FD1-4673-AAE5-D02B47F54F17}" type="presParOf" srcId="{C2FB09F3-A1A2-4CD0-8DD2-00EDB319E8FA}" destId="{DEC4D9D3-5FF0-496E-A8F2-F997B2F01C47}" srcOrd="0" destOrd="0" presId="urn:microsoft.com/office/officeart/2005/8/layout/hierarchy6"/>
    <dgm:cxn modelId="{72791DA6-25BE-4E00-838C-2E8BAAE5357F}" type="presParOf" srcId="{C2FB09F3-A1A2-4CD0-8DD2-00EDB319E8FA}" destId="{C55C19D1-0900-4DAE-8573-DCBF18917541}" srcOrd="1" destOrd="0" presId="urn:microsoft.com/office/officeart/2005/8/layout/hierarchy6"/>
    <dgm:cxn modelId="{0046783C-A2A4-4260-83A4-FEB00E577492}" type="presParOf" srcId="{C55C19D1-0900-4DAE-8573-DCBF18917541}" destId="{F98BA59C-E0B9-479F-B843-45228AEF3F1A}" srcOrd="0" destOrd="0" presId="urn:microsoft.com/office/officeart/2005/8/layout/hierarchy6"/>
    <dgm:cxn modelId="{919E31A9-754D-4BA5-988B-8C5FF1496D87}" type="presParOf" srcId="{C55C19D1-0900-4DAE-8573-DCBF18917541}" destId="{867850D9-E2F4-456B-94F0-F9C618A11644}" srcOrd="1" destOrd="0" presId="urn:microsoft.com/office/officeart/2005/8/layout/hierarchy6"/>
    <dgm:cxn modelId="{C7F02660-15A0-4527-AD4D-0F8869265D3B}" type="presParOf" srcId="{C2FB09F3-A1A2-4CD0-8DD2-00EDB319E8FA}" destId="{CE47E4FF-382E-4C5F-A037-F4114DA670A5}" srcOrd="2" destOrd="0" presId="urn:microsoft.com/office/officeart/2005/8/layout/hierarchy6"/>
    <dgm:cxn modelId="{49364486-2467-428A-91F3-90ABE8CC653A}" type="presParOf" srcId="{C2FB09F3-A1A2-4CD0-8DD2-00EDB319E8FA}" destId="{FA34F36D-061D-4E3E-8EE2-780E3228E105}" srcOrd="3" destOrd="0" presId="urn:microsoft.com/office/officeart/2005/8/layout/hierarchy6"/>
    <dgm:cxn modelId="{ED8707FE-4466-43F8-96ED-674EBD5AAE15}" type="presParOf" srcId="{FA34F36D-061D-4E3E-8EE2-780E3228E105}" destId="{48B96917-1FB9-4107-8C68-6CCCCBE70891}" srcOrd="0" destOrd="0" presId="urn:microsoft.com/office/officeart/2005/8/layout/hierarchy6"/>
    <dgm:cxn modelId="{C39EE2D9-EBC5-4847-8E1F-D9C963BBD289}" type="presParOf" srcId="{FA34F36D-061D-4E3E-8EE2-780E3228E105}" destId="{70918510-D946-44F7-8818-2396EB3FFAD6}" srcOrd="1" destOrd="0" presId="urn:microsoft.com/office/officeart/2005/8/layout/hierarchy6"/>
    <dgm:cxn modelId="{BACB56D7-2169-4785-8893-49BF2CEFAE57}" type="presParOf" srcId="{DE9B7DE0-9535-4B1A-950A-DE44CC2B04AD}" destId="{84548D11-ED04-4E68-928B-D8238A41EA98}" srcOrd="4" destOrd="0" presId="urn:microsoft.com/office/officeart/2005/8/layout/hierarchy6"/>
    <dgm:cxn modelId="{0A8F1196-8339-4DB9-8097-290C962DE687}" type="presParOf" srcId="{DE9B7DE0-9535-4B1A-950A-DE44CC2B04AD}" destId="{38875594-1D63-4B51-9EAE-72E50B14BF53}" srcOrd="5" destOrd="0" presId="urn:microsoft.com/office/officeart/2005/8/layout/hierarchy6"/>
    <dgm:cxn modelId="{7F53FD12-9164-4F05-BF26-E0B572EF129A}" type="presParOf" srcId="{38875594-1D63-4B51-9EAE-72E50B14BF53}" destId="{CE251C11-343F-47B4-B6FB-84F3AA18296F}" srcOrd="0" destOrd="0" presId="urn:microsoft.com/office/officeart/2005/8/layout/hierarchy6"/>
    <dgm:cxn modelId="{752523B2-1798-442C-BDD4-A14963331677}" type="presParOf" srcId="{38875594-1D63-4B51-9EAE-72E50B14BF53}" destId="{8399A25F-8193-42B7-9E4B-2BC8CEA6F371}" srcOrd="1" destOrd="0" presId="urn:microsoft.com/office/officeart/2005/8/layout/hierarchy6"/>
    <dgm:cxn modelId="{524120E9-1057-4908-80C7-2334D4C96EE0}" type="presParOf" srcId="{429F30DA-16DD-4E80-A1D6-C0AC40E4BA45}" destId="{C02B6AA0-76C7-4993-911B-132F79BDDF4B}"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103" tIns="48052" rIns="96103" bIns="48052" numCol="1" anchor="t" anchorCtr="0" compatLnSpc="1">
            <a:prstTxWarp prst="textNoShape">
              <a:avLst/>
            </a:prstTxWarp>
          </a:bodyPr>
          <a:lstStyle>
            <a:lvl1pPr defTabSz="960438" eaLnBrk="1" hangingPunct="1">
              <a:defRPr sz="1300">
                <a:latin typeface="Arial" charset="0"/>
              </a:defRPr>
            </a:lvl1pPr>
          </a:lstStyle>
          <a:p>
            <a:pPr>
              <a:defRPr/>
            </a:pPr>
            <a:endParaRPr lang="en-US"/>
          </a:p>
        </p:txBody>
      </p:sp>
      <p:sp>
        <p:nvSpPr>
          <p:cNvPr id="1741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103" tIns="48052" rIns="96103" bIns="48052" numCol="1" anchor="t" anchorCtr="0" compatLnSpc="1">
            <a:prstTxWarp prst="textNoShape">
              <a:avLst/>
            </a:prstTxWarp>
          </a:bodyPr>
          <a:lstStyle>
            <a:lvl1pPr algn="r" defTabSz="960438" eaLnBrk="1" hangingPunct="1">
              <a:defRPr sz="1300">
                <a:latin typeface="Arial" charset="0"/>
              </a:defRPr>
            </a:lvl1pPr>
          </a:lstStyle>
          <a:p>
            <a:pPr>
              <a:defRPr/>
            </a:pPr>
            <a:endParaRPr lang="en-US"/>
          </a:p>
        </p:txBody>
      </p:sp>
      <p:sp>
        <p:nvSpPr>
          <p:cNvPr id="1741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103" tIns="48052" rIns="96103" bIns="48052" numCol="1" anchor="b" anchorCtr="0" compatLnSpc="1">
            <a:prstTxWarp prst="textNoShape">
              <a:avLst/>
            </a:prstTxWarp>
          </a:bodyPr>
          <a:lstStyle>
            <a:lvl1pPr defTabSz="960438" eaLnBrk="1" hangingPunct="1">
              <a:defRPr sz="1300">
                <a:latin typeface="Arial" charset="0"/>
              </a:defRPr>
            </a:lvl1pPr>
          </a:lstStyle>
          <a:p>
            <a:pPr>
              <a:defRPr/>
            </a:pPr>
            <a:endParaRPr lang="en-US"/>
          </a:p>
        </p:txBody>
      </p:sp>
      <p:sp>
        <p:nvSpPr>
          <p:cNvPr id="1741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103" tIns="48052" rIns="96103" bIns="48052" numCol="1" anchor="b" anchorCtr="0" compatLnSpc="1">
            <a:prstTxWarp prst="textNoShape">
              <a:avLst/>
            </a:prstTxWarp>
          </a:bodyPr>
          <a:lstStyle>
            <a:lvl1pPr algn="r" defTabSz="960438" eaLnBrk="1" hangingPunct="1">
              <a:defRPr sz="1300">
                <a:latin typeface="Arial" charset="0"/>
              </a:defRPr>
            </a:lvl1pPr>
          </a:lstStyle>
          <a:p>
            <a:pPr>
              <a:defRPr/>
            </a:pPr>
            <a:fld id="{1CC006E9-F5C3-4CE5-8830-6382F6AB393D}" type="slidenum">
              <a:rPr lang="en-US"/>
              <a:pPr>
                <a:defRPr/>
              </a:pPr>
              <a:t>‹#›</a:t>
            </a:fld>
            <a:endParaRPr lang="en-US"/>
          </a:p>
        </p:txBody>
      </p:sp>
    </p:spTree>
    <p:extLst>
      <p:ext uri="{BB962C8B-B14F-4D97-AF65-F5344CB8AC3E}">
        <p14:creationId xmlns:p14="http://schemas.microsoft.com/office/powerpoint/2010/main" val="1969380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2323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6861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2323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323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2323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C11CB218-7164-421E-BA70-E1C5F59F8622}" type="slidenum">
              <a:rPr lang="en-US"/>
              <a:pPr>
                <a:defRPr/>
              </a:pPr>
              <a:t>‹#›</a:t>
            </a:fld>
            <a:endParaRPr lang="en-US"/>
          </a:p>
        </p:txBody>
      </p:sp>
    </p:spTree>
    <p:extLst>
      <p:ext uri="{BB962C8B-B14F-4D97-AF65-F5344CB8AC3E}">
        <p14:creationId xmlns:p14="http://schemas.microsoft.com/office/powerpoint/2010/main" val="31192626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9" Type="http://schemas.openxmlformats.org/officeDocument/2006/relationships/hyperlink" Target="http://www.hillel.org/" TargetMode="External"/><Relationship Id="rId20" Type="http://schemas.openxmlformats.org/officeDocument/2006/relationships/hyperlink" Target="http://www.uscj.org/" TargetMode="External"/><Relationship Id="rId21" Type="http://schemas.openxmlformats.org/officeDocument/2006/relationships/hyperlink" Target="http://www.wlcj.org/" TargetMode="External"/><Relationship Id="rId10" Type="http://schemas.openxmlformats.org/officeDocument/2006/relationships/hyperlink" Target="http://www.jewishlabor.org/" TargetMode="External"/><Relationship Id="rId11" Type="http://schemas.openxmlformats.org/officeDocument/2006/relationships/hyperlink" Target="http://www.jrf.org/" TargetMode="External"/><Relationship Id="rId12" Type="http://schemas.openxmlformats.org/officeDocument/2006/relationships/hyperlink" Target="http://www.jwv.org/" TargetMode="External"/><Relationship Id="rId13" Type="http://schemas.openxmlformats.org/officeDocument/2006/relationships/hyperlink" Target="http://www.ncsj.org/" TargetMode="External"/><Relationship Id="rId14" Type="http://schemas.openxmlformats.org/officeDocument/2006/relationships/hyperlink" Target="http://www.ncjw.org/" TargetMode="External"/><Relationship Id="rId15" Type="http://schemas.openxmlformats.org/officeDocument/2006/relationships/hyperlink" Target="http://www.njcl.net/" TargetMode="External"/><Relationship Id="rId16" Type="http://schemas.openxmlformats.org/officeDocument/2006/relationships/hyperlink" Target="http://www.ortamerica.org/" TargetMode="External"/><Relationship Id="rId17" Type="http://schemas.openxmlformats.org/officeDocument/2006/relationships/hyperlink" Target="http://www.urj.org/" TargetMode="External"/><Relationship Id="rId18" Type="http://schemas.openxmlformats.org/officeDocument/2006/relationships/hyperlink" Target="http://www.ou.org/" TargetMode="External"/><Relationship Id="rId19" Type="http://schemas.openxmlformats.org/officeDocument/2006/relationships/hyperlink" Target="http://www.ujc.org/" TargetMode="External"/><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www.ajc.org/" TargetMode="External"/><Relationship Id="rId4" Type="http://schemas.openxmlformats.org/officeDocument/2006/relationships/hyperlink" Target="http://www.ajcongress.org/" TargetMode="External"/><Relationship Id="rId5" Type="http://schemas.openxmlformats.org/officeDocument/2006/relationships/hyperlink" Target="http://www.adl.org/" TargetMode="External"/><Relationship Id="rId6" Type="http://schemas.openxmlformats.org/officeDocument/2006/relationships/hyperlink" Target="http://www.bnaibrith.org/" TargetMode="External"/><Relationship Id="rId7" Type="http://schemas.openxmlformats.org/officeDocument/2006/relationships/hyperlink" Target="http://www.coejl.org/" TargetMode="External"/><Relationship Id="rId8" Type="http://schemas.openxmlformats.org/officeDocument/2006/relationships/hyperlink" Target="http://www.hadassah.org/"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 Id="rId3" Type="http://schemas.openxmlformats.org/officeDocument/2006/relationships/hyperlink" Target="http://www.thenation.com/blogs/dreyfuss/434494/us_general_builds_a_palestinian_a.." TargetMode="Externa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D408BF2A-5343-4AC4-BB4F-B132F21FB8FF}" type="slidenum">
              <a:rPr lang="en-US" smtClean="0"/>
              <a:pPr/>
              <a:t>1</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smtClean="0"/>
              <a:t>I need to remove slides. Even going fast and skipping some slides this was 1 hour 10 minutes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5B0ABA7-FB79-432A-8FCA-C9C260AB563A}" type="slidenum">
              <a:rPr lang="en-US" smtClean="0"/>
              <a:pPr/>
              <a:t>10</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9A037542-5AB9-4A6B-9141-7F346FC2C4A9}" type="slidenum">
              <a:rPr lang="en-US" smtClean="0"/>
              <a:pPr/>
              <a:t>11</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smtClean="0"/>
              <a:t>Here is the list of affiliated organization. The motion passed unanimously with only the Orthodox Union abstaining.</a:t>
            </a:r>
          </a:p>
          <a:p>
            <a:pPr eaLnBrk="1" hangingPunct="1"/>
            <a:r>
              <a:rPr lang="en-US" smtClean="0"/>
              <a:t>American Jewish Committee </a:t>
            </a:r>
            <a:r>
              <a:rPr lang="en-US" smtClean="0">
                <a:hlinkClick r:id="rId3"/>
              </a:rPr>
              <a:t>http://www.ajc.org</a:t>
            </a:r>
            <a:r>
              <a:rPr lang="en-US" smtClean="0"/>
              <a:t> National Member Agency American Jewish Congress </a:t>
            </a:r>
            <a:r>
              <a:rPr lang="en-US" smtClean="0">
                <a:hlinkClick r:id="rId4"/>
              </a:rPr>
              <a:t>http://www.ajcongress.org</a:t>
            </a:r>
            <a:r>
              <a:rPr lang="en-US" smtClean="0"/>
              <a:t> National Member Agency Anti-Defamation League </a:t>
            </a:r>
            <a:r>
              <a:rPr lang="en-US" smtClean="0">
                <a:hlinkClick r:id="rId5"/>
              </a:rPr>
              <a:t>http://www.adl.org</a:t>
            </a:r>
            <a:r>
              <a:rPr lang="en-US" smtClean="0"/>
              <a:t> National Member Agency B’nai B'rith </a:t>
            </a:r>
            <a:r>
              <a:rPr lang="en-US" smtClean="0">
                <a:hlinkClick r:id="rId6"/>
              </a:rPr>
              <a:t>http://www.bnaibrith.org</a:t>
            </a:r>
            <a:r>
              <a:rPr lang="en-US" smtClean="0"/>
              <a:t> National Member Agency Coalition on the Environment and Jewish Life </a:t>
            </a:r>
            <a:r>
              <a:rPr lang="en-US" smtClean="0">
                <a:hlinkClick r:id="rId7"/>
              </a:rPr>
              <a:t>http://www.coejl.org</a:t>
            </a:r>
            <a:r>
              <a:rPr lang="en-US" smtClean="0"/>
              <a:t> JCPA Division Hadassah </a:t>
            </a:r>
            <a:r>
              <a:rPr lang="en-US" smtClean="0">
                <a:hlinkClick r:id="rId8"/>
              </a:rPr>
              <a:t>http://www.hadassah.org</a:t>
            </a:r>
            <a:r>
              <a:rPr lang="en-US" smtClean="0"/>
              <a:t> National Member Agency Hillel: The Foundation for Jewish Life </a:t>
            </a:r>
            <a:r>
              <a:rPr lang="en-US" smtClean="0">
                <a:hlinkClick r:id="rId9"/>
              </a:rPr>
              <a:t>http://www.hillel.org</a:t>
            </a:r>
            <a:r>
              <a:rPr lang="en-US" smtClean="0"/>
              <a:t> Affiliated Agency Jewish Labor Committee </a:t>
            </a:r>
            <a:r>
              <a:rPr lang="en-US" smtClean="0">
                <a:hlinkClick r:id="rId10"/>
              </a:rPr>
              <a:t>http://www.jewishlabor.org</a:t>
            </a:r>
            <a:r>
              <a:rPr lang="en-US" smtClean="0"/>
              <a:t> National Member Agency Jewish Reconstructionist Federation </a:t>
            </a:r>
            <a:r>
              <a:rPr lang="en-US" smtClean="0">
                <a:hlinkClick r:id="rId11"/>
              </a:rPr>
              <a:t>http://www.jrf.org</a:t>
            </a:r>
            <a:r>
              <a:rPr lang="en-US" smtClean="0"/>
              <a:t> National Member Agency Jewish War Veterans </a:t>
            </a:r>
            <a:r>
              <a:rPr lang="en-US" smtClean="0">
                <a:hlinkClick r:id="rId12"/>
              </a:rPr>
              <a:t>http://www.jwv.org</a:t>
            </a:r>
            <a:r>
              <a:rPr lang="en-US" smtClean="0"/>
              <a:t> National Member Agency National Conference on Soviet Jewry </a:t>
            </a:r>
            <a:r>
              <a:rPr lang="en-US" smtClean="0">
                <a:hlinkClick r:id="rId13"/>
              </a:rPr>
              <a:t>http://www.ncsj.org/</a:t>
            </a:r>
            <a:r>
              <a:rPr lang="en-US" smtClean="0"/>
              <a:t> Affiliated Agency National Council of Jewish Women </a:t>
            </a:r>
            <a:r>
              <a:rPr lang="en-US" smtClean="0">
                <a:hlinkClick r:id="rId14"/>
              </a:rPr>
              <a:t>http://www.ncjw.org</a:t>
            </a:r>
            <a:r>
              <a:rPr lang="en-US" smtClean="0"/>
              <a:t> National Member Agency National Jewish Coalition for Literacy </a:t>
            </a:r>
            <a:r>
              <a:rPr lang="en-US" smtClean="0">
                <a:hlinkClick r:id="rId15"/>
              </a:rPr>
              <a:t>http://www.njcl.net</a:t>
            </a:r>
            <a:r>
              <a:rPr lang="en-US" smtClean="0"/>
              <a:t> Affiliated Agency ORT America </a:t>
            </a:r>
            <a:r>
              <a:rPr lang="en-US" smtClean="0">
                <a:hlinkClick r:id="rId16"/>
              </a:rPr>
              <a:t>http://www.ortamerica.org</a:t>
            </a:r>
            <a:r>
              <a:rPr lang="en-US" smtClean="0"/>
              <a:t> National Member Agency Union for Reform Judaism </a:t>
            </a:r>
            <a:r>
              <a:rPr lang="en-US" smtClean="0">
                <a:hlinkClick r:id="rId17"/>
              </a:rPr>
              <a:t>http://www.urj.org</a:t>
            </a:r>
            <a:r>
              <a:rPr lang="en-US" smtClean="0"/>
              <a:t> National Member Agency Union of Orthodox Jewish Congregations of America </a:t>
            </a:r>
            <a:r>
              <a:rPr lang="en-US" smtClean="0">
                <a:hlinkClick r:id="rId18"/>
              </a:rPr>
              <a:t>http://www.ou.org</a:t>
            </a:r>
            <a:r>
              <a:rPr lang="en-US" smtClean="0"/>
              <a:t> National Member Agency United Jewish Communities </a:t>
            </a:r>
            <a:r>
              <a:rPr lang="en-US" smtClean="0">
                <a:hlinkClick r:id="rId19"/>
              </a:rPr>
              <a:t>http://www.ujc.org</a:t>
            </a:r>
            <a:r>
              <a:rPr lang="en-US" smtClean="0"/>
              <a:t> Affiliated Agency United Synagogue of Conservative Judaism </a:t>
            </a:r>
            <a:r>
              <a:rPr lang="en-US" smtClean="0">
                <a:hlinkClick r:id="rId20"/>
              </a:rPr>
              <a:t>http://www.uscj.org</a:t>
            </a:r>
            <a:r>
              <a:rPr lang="en-US" smtClean="0"/>
              <a:t> National Member Agency Women's League for Conservative Judaism </a:t>
            </a:r>
            <a:r>
              <a:rPr lang="en-US" smtClean="0">
                <a:hlinkClick r:id="rId21"/>
              </a:rPr>
              <a:t>http://www.wlcj.org</a:t>
            </a:r>
            <a:r>
              <a:rPr lang="en-US" smtClean="0"/>
              <a:t> National Member Agency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815570A7-7E00-4AD4-A453-1D5CF8BE1937}" type="slidenum">
              <a:rPr lang="en-US" smtClean="0"/>
              <a:pPr/>
              <a:t>12</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r>
              <a:rPr lang="en-US" smtClean="0"/>
              <a:t>Gerstein | Agne Strategic Communications conducted a survey of 800 American Jews from February 28-March 8, 2009.  The survey has a margin of error of +/- 3.5 </a:t>
            </a:r>
          </a:p>
        </p:txBody>
      </p:sp>
      <p:sp>
        <p:nvSpPr>
          <p:cNvPr id="81924" name="Slide Number Placeholder 3"/>
          <p:cNvSpPr>
            <a:spLocks noGrp="1"/>
          </p:cNvSpPr>
          <p:nvPr>
            <p:ph type="sldNum" sz="quarter" idx="5"/>
          </p:nvPr>
        </p:nvSpPr>
        <p:spPr>
          <a:noFill/>
        </p:spPr>
        <p:txBody>
          <a:bodyPr/>
          <a:lstStyle/>
          <a:p>
            <a:fld id="{89626D28-BC64-4E79-B68D-7507974C5E36}"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BCC5AD50-4E19-4729-9F13-E37316B46D1D}" type="slidenum">
              <a:rPr lang="en-US" smtClean="0"/>
              <a:pPr/>
              <a:t>14</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0778AA85-59E2-438B-B74A-3B21DAD03D34}" type="slidenum">
              <a:rPr lang="en-US" smtClean="0"/>
              <a:pPr/>
              <a:t>15</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0896F7CE-57F7-49C9-8851-5891378BCAAF}" type="slidenum">
              <a:rPr lang="en-US" smtClean="0"/>
              <a:pPr/>
              <a:t>16</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8336BC9F-E366-4A78-AD31-F45949F684E7}" type="slidenum">
              <a:rPr lang="en-US" smtClean="0"/>
              <a:pPr/>
              <a:t>17</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1DC08F1D-8C53-4B60-9A2D-62585459647C}" type="slidenum">
              <a:rPr lang="en-US" smtClean="0"/>
              <a:pPr/>
              <a:t>18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8A474A79-95FA-4811-AB77-502ACBAD98DC}" type="slidenum">
              <a:rPr lang="en-US" smtClean="0"/>
              <a:pPr/>
              <a:t>19</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1B9D8B0-F11D-4B26-AA61-33DB1B95301A}" type="slidenum">
              <a:rPr lang="en-US" smtClean="0"/>
              <a:pPr/>
              <a:t>2</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ED9460F6-3F68-4B06-8292-AF0B2AB855BF}" type="slidenum">
              <a:rPr lang="en-US" smtClean="0"/>
              <a:pPr/>
              <a:t>20</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50B992E-E263-4BBE-A962-B87E55FA3698}" type="slidenum">
              <a:rPr lang="en-US" smtClean="0"/>
              <a:pPr/>
              <a:t>21</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173E72C1-53EF-4F65-9874-CDFA1028CF49}" type="slidenum">
              <a:rPr lang="en-US" smtClean="0"/>
              <a:pPr/>
              <a:t>22</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D11FE1D0-9C01-4201-826B-76EFDF4D65ED}" type="slidenum">
              <a:rPr lang="en-US" smtClean="0"/>
              <a:pPr/>
              <a:t>23</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BFC96399-1319-4886-AF02-A0FEED41069E}" type="slidenum">
              <a:rPr lang="en-US" smtClean="0"/>
              <a:pPr/>
              <a:t>24</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smtClean="0"/>
          </a:p>
        </p:txBody>
      </p:sp>
      <p:sp>
        <p:nvSpPr>
          <p:cNvPr id="94212" name="Slide Number Placeholder 3"/>
          <p:cNvSpPr>
            <a:spLocks noGrp="1"/>
          </p:cNvSpPr>
          <p:nvPr>
            <p:ph type="sldNum" sz="quarter" idx="5"/>
          </p:nvPr>
        </p:nvSpPr>
        <p:spPr>
          <a:noFill/>
        </p:spPr>
        <p:txBody>
          <a:bodyPr/>
          <a:lstStyle/>
          <a:p>
            <a:fld id="{EBB0AFCB-8F22-40C3-9E39-E01F4FDEA50A}"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7B37D145-06C2-49BA-AD78-83E180938337}" type="slidenum">
              <a:rPr lang="en-US" smtClean="0"/>
              <a:pPr/>
              <a:t>26</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r>
              <a:rPr lang="en-GB" smtClean="0"/>
              <a:t>Fafo carried out the opinion poll in the West Bank on 23 February to 4 March and in the Gaza Strip 3 to 12 March 2009, some five to eight weeks after Israel’s assault on Gaza, which ended 17 January. We carried out interviews at 144 and 132 fieldwork points in the West Bank (including East Jerusalem) and the Gaza Strip, respectively. </a:t>
            </a:r>
            <a:endParaRPr lang="en-US" smtClean="0"/>
          </a:p>
          <a:p>
            <a:r>
              <a:rPr lang="en-GB" smtClean="0"/>
              <a:t>In the West Bank, 1584 households were randomly sampled, and in each household one household member aged 18 years or older was randomly selected. As in Gaza, this step of the sampling process relied on a so-called Kish table.</a:t>
            </a:r>
            <a:r>
              <a:rPr lang="nb-NO" smtClean="0"/>
              <a:t> </a:t>
            </a:r>
            <a:r>
              <a:rPr lang="en-US" smtClean="0"/>
              <a:t>40 of the selected persons (2.5 %) chose not to participate in the poll. In 82 other cases (5.2 %), the fieldwork team could not find the household (the house or apartment was empty, or it had been demolished and the household had moved), or one was unable to interview the selected household member, e.g. because he – it was usually a man – was commuting over a long distance, including to Israel, or because the selected person was mentally unstable or too ill to manage the interview. Altogether 1476, or 93 %, of the selected households and adult individuals were completely or partly interviewed. </a:t>
            </a:r>
          </a:p>
          <a:p>
            <a:r>
              <a:rPr lang="en-US" smtClean="0"/>
              <a:t>Leslie Kish 1965, </a:t>
            </a:r>
            <a:r>
              <a:rPr lang="en-US" i="1" smtClean="0"/>
              <a:t>Survey sampling</a:t>
            </a:r>
            <a:r>
              <a:rPr lang="en-US" smtClean="0"/>
              <a:t>. New York: Wiley, page 399.</a:t>
            </a:r>
          </a:p>
          <a:p>
            <a:endParaRPr lang="en-US" smtClean="0"/>
          </a:p>
        </p:txBody>
      </p:sp>
      <p:sp>
        <p:nvSpPr>
          <p:cNvPr id="96260" name="Slide Number Placeholder 3"/>
          <p:cNvSpPr>
            <a:spLocks noGrp="1"/>
          </p:cNvSpPr>
          <p:nvPr>
            <p:ph type="sldNum" sz="quarter" idx="5"/>
          </p:nvPr>
        </p:nvSpPr>
        <p:spPr>
          <a:noFill/>
        </p:spPr>
        <p:txBody>
          <a:bodyPr/>
          <a:lstStyle/>
          <a:p>
            <a:fld id="{4F76ADA5-701D-47E9-8422-36C1CDF4A4AD}"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3D0BF621-3FD3-4BFD-9EA5-2399F4B09DFB}" type="slidenum">
              <a:rPr lang="en-US" smtClean="0"/>
              <a:pPr/>
              <a:t>28</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lnSpc>
                <a:spcPct val="80000"/>
              </a:lnSpc>
            </a:pPr>
            <a:r>
              <a:rPr lang="en-US" sz="800" b="1" smtClean="0"/>
              <a:t/>
            </a:r>
            <a:br>
              <a:rPr lang="en-US" sz="800" b="1" smtClean="0"/>
            </a:br>
            <a:r>
              <a:rPr lang="en-US" sz="800" b="1" smtClean="0"/>
              <a:t>AMERICANS FOR PEACE NOW:  MIDDLE EAST PEACE REPORT</a:t>
            </a:r>
          </a:p>
          <a:p>
            <a:pPr eaLnBrk="1" hangingPunct="1">
              <a:lnSpc>
                <a:spcPct val="80000"/>
              </a:lnSpc>
            </a:pPr>
            <a:r>
              <a:rPr lang="en-US" sz="800" b="1" smtClean="0"/>
              <a:t>   </a:t>
            </a:r>
          </a:p>
          <a:p>
            <a:pPr eaLnBrk="1" hangingPunct="1">
              <a:lnSpc>
                <a:spcPct val="80000"/>
              </a:lnSpc>
            </a:pPr>
            <a:r>
              <a:rPr lang="en-US" sz="800" b="1" smtClean="0"/>
              <a:t>January 28, 2008</a:t>
            </a:r>
          </a:p>
          <a:p>
            <a:pPr eaLnBrk="1" hangingPunct="1">
              <a:lnSpc>
                <a:spcPct val="80000"/>
              </a:lnSpc>
            </a:pPr>
            <a:r>
              <a:rPr lang="en-US" sz="800" b="1" smtClean="0"/>
              <a:t>Vol. 9, Issue 21</a:t>
            </a:r>
          </a:p>
          <a:p>
            <a:pPr eaLnBrk="1" hangingPunct="1">
              <a:lnSpc>
                <a:spcPct val="80000"/>
              </a:lnSpc>
            </a:pPr>
            <a:r>
              <a:rPr lang="en-US" sz="800" b="1" smtClean="0"/>
              <a:t>Working for a Secure Israel through Peace</a:t>
            </a:r>
          </a:p>
          <a:p>
            <a:pPr eaLnBrk="1" hangingPunct="1">
              <a:lnSpc>
                <a:spcPct val="80000"/>
              </a:lnSpc>
            </a:pPr>
            <a:endParaRPr lang="en-US" sz="800" b="1" smtClean="0"/>
          </a:p>
          <a:p>
            <a:pPr eaLnBrk="1" hangingPunct="1">
              <a:lnSpc>
                <a:spcPct val="80000"/>
              </a:lnSpc>
            </a:pPr>
            <a:r>
              <a:rPr lang="en-US" sz="800" b="1" smtClean="0"/>
              <a:t>MILITARY ESCALATION IS A BOON FOR HAMAS: </a:t>
            </a:r>
            <a:r>
              <a:rPr lang="en-US" sz="800" smtClean="0"/>
              <a:t>Even before the breach of the Gaza-Egypt border, the escalation in cross-border attacks between Gaza and Israel had pumped up public support for Hamas. This was the principle finding of a poll conducted in the West Bank and Gaza by the Ramallah-based AWRAD research center, when compared with an AWRAD survey from shortly before the November Annapolis peace conference. The new poll was in the field on January 18th and 19th – beginning the day after an Israeli attack in Gaza that killed 15 Palestinians.</a:t>
            </a:r>
          </a:p>
          <a:p>
            <a:pPr eaLnBrk="1" hangingPunct="1">
              <a:lnSpc>
                <a:spcPct val="80000"/>
              </a:lnSpc>
            </a:pPr>
            <a:r>
              <a:rPr lang="en-US" sz="800" smtClean="0"/>
              <a:t> </a:t>
            </a:r>
          </a:p>
          <a:p>
            <a:pPr eaLnBrk="1" hangingPunct="1">
              <a:lnSpc>
                <a:spcPct val="80000"/>
              </a:lnSpc>
            </a:pPr>
            <a:r>
              <a:rPr lang="en-US" sz="800" smtClean="0"/>
              <a:t>In its survey analysis, AWRAD concluded that the poll confirmed “the hypothesis that military approaches and violence reinforce hard-line positions, and negatively influence the lot of all parties involved, especially the credibility of the president of the PNA and his government.”</a:t>
            </a:r>
          </a:p>
          <a:p>
            <a:pPr eaLnBrk="1" hangingPunct="1">
              <a:lnSpc>
                <a:spcPct val="80000"/>
              </a:lnSpc>
            </a:pPr>
            <a:r>
              <a:rPr lang="en-US" sz="800" smtClean="0"/>
              <a:t> </a:t>
            </a:r>
          </a:p>
          <a:p>
            <a:pPr eaLnBrk="1" hangingPunct="1">
              <a:lnSpc>
                <a:spcPct val="80000"/>
              </a:lnSpc>
            </a:pPr>
            <a:r>
              <a:rPr lang="en-US" sz="800" smtClean="0"/>
              <a:t>In the most recent poll, 31% of Palestinians evaluated the Palestinian cabinet in the West Bank headed by Prime Minister </a:t>
            </a:r>
            <a:r>
              <a:rPr lang="en-US" sz="800" b="1" i="1" smtClean="0"/>
              <a:t>Salam Fayyad</a:t>
            </a:r>
            <a:r>
              <a:rPr lang="en-US" sz="800" smtClean="0"/>
              <a:t> positively, compared with 37% in November.  31% evaluated the Palestinian cabinet in Gaza headed by Hamas leader </a:t>
            </a:r>
            <a:r>
              <a:rPr lang="en-US" sz="800" b="1" i="1" smtClean="0"/>
              <a:t>Ismail Haniyah</a:t>
            </a:r>
            <a:r>
              <a:rPr lang="en-US" sz="800" smtClean="0"/>
              <a:t> positively, compared with 24% in November. </a:t>
            </a:r>
          </a:p>
          <a:p>
            <a:pPr eaLnBrk="1" hangingPunct="1">
              <a:lnSpc>
                <a:spcPct val="80000"/>
              </a:lnSpc>
            </a:pPr>
            <a:r>
              <a:rPr lang="en-US" sz="800" smtClean="0"/>
              <a:t> </a:t>
            </a:r>
          </a:p>
          <a:p>
            <a:pPr eaLnBrk="1" hangingPunct="1">
              <a:lnSpc>
                <a:spcPct val="80000"/>
              </a:lnSpc>
            </a:pPr>
            <a:r>
              <a:rPr lang="en-US" sz="800" smtClean="0"/>
              <a:t>Asked to name a candidate to support for the Palestinian presidency in November, incumbent President </a:t>
            </a:r>
            <a:r>
              <a:rPr lang="en-US" sz="800" b="1" i="1" smtClean="0"/>
              <a:t>Mahmoud Abbas</a:t>
            </a:r>
            <a:r>
              <a:rPr lang="en-US" sz="800" smtClean="0"/>
              <a:t> topped this list with 22%. In the latest poll, Abbas’ support dropped to 16%, behind Haniyah (17%), who had come in third place in November’s rankings (with 14%). When Haniyah was matched in a one-on-one contest with Abbas, 39% said that they would vote for Abbas, while 27% chose Haniyah, a 12-point gap. This too reflected a drop in support for the Fatah candidate: in November’s poll, Abbas enjoyed a 24-point margin in the hypothetical contest. </a:t>
            </a:r>
          </a:p>
          <a:p>
            <a:pPr eaLnBrk="1" hangingPunct="1">
              <a:lnSpc>
                <a:spcPct val="80000"/>
              </a:lnSpc>
            </a:pPr>
            <a:r>
              <a:rPr lang="en-US" sz="800" smtClean="0"/>
              <a:t> </a:t>
            </a:r>
          </a:p>
          <a:p>
            <a:pPr eaLnBrk="1" hangingPunct="1">
              <a:lnSpc>
                <a:spcPct val="80000"/>
              </a:lnSpc>
            </a:pPr>
            <a:r>
              <a:rPr lang="en-US" sz="800" smtClean="0"/>
              <a:t>AWRAD also noted that support for firing rockets from Gaza into Israeli territories nearly doubled from 27% in a December poll to 48% in January. </a:t>
            </a:r>
          </a:p>
          <a:p>
            <a:pPr eaLnBrk="1" hangingPunct="1">
              <a:lnSpc>
                <a:spcPct val="80000"/>
              </a:lnSpc>
            </a:pPr>
            <a:r>
              <a:rPr lang="en-US" sz="800" smtClean="0"/>
              <a:t> </a:t>
            </a:r>
          </a:p>
          <a:p>
            <a:pPr eaLnBrk="1" hangingPunct="1">
              <a:lnSpc>
                <a:spcPct val="80000"/>
              </a:lnSpc>
            </a:pPr>
            <a:r>
              <a:rPr lang="en-US" sz="800" smtClean="0"/>
              <a:t>Nevertheless, the AWRAD poll demonstrated continued strong support for a negotiated two-state solution and opposition to attacks on Israeli civilians. 63% of Palestinians support a two-state solution. A large plurality of 42% identified negotiations as the best means to end the occupation and establish a Palestinian state, while 19% favored a peaceful popular uprising. 28% chose “operations against the Israeli military and settlers.” 4% favored “operations against civilians in Israeli cities.”</a:t>
            </a:r>
          </a:p>
          <a:p>
            <a:pPr eaLnBrk="1" hangingPunct="1">
              <a:lnSpc>
                <a:spcPct val="80000"/>
              </a:lnSpc>
            </a:pPr>
            <a:r>
              <a:rPr lang="en-US" sz="800" smtClean="0"/>
              <a:t> </a:t>
            </a:r>
          </a:p>
          <a:p>
            <a:pPr eaLnBrk="1" hangingPunct="1">
              <a:lnSpc>
                <a:spcPct val="80000"/>
              </a:lnSpc>
            </a:pPr>
            <a:r>
              <a:rPr lang="en-US" sz="800" smtClean="0"/>
              <a:t>The visit of President </a:t>
            </a:r>
            <a:r>
              <a:rPr lang="en-US" sz="800" b="1" i="1" smtClean="0"/>
              <a:t>George W. Bush</a:t>
            </a:r>
            <a:r>
              <a:rPr lang="en-US" sz="800" smtClean="0"/>
              <a:t> to Israel and the West Bank received very low marks among Palestinians. Only 21% think that Bush is serious to any extent about establishing a Palestinian state. 65% believe that his visit will reinforce the Israeli occupation. 82% believe that the visit will not put a stop to Israeli settlement activities. </a:t>
            </a:r>
            <a:r>
              <a:rPr lang="en-US" sz="800" i="1" smtClean="0"/>
              <a:t>(AWRAD, 1/23/08)</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D775BEE8-8A3E-4418-BAC3-A94A9F8B387B}" type="slidenum">
              <a:rPr lang="en-US" smtClean="0"/>
              <a:pPr/>
              <a:t>29</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7C33D2B3-4930-4DCB-8BE0-CFA80CBC8D2F}" type="slidenum">
              <a:rPr lang="en-US" smtClean="0"/>
              <a:pPr/>
              <a:t>3</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19781853-2DED-4AA6-AE7C-6C1F96D5AF3C}" type="slidenum">
              <a:rPr lang="en-US" smtClean="0"/>
              <a:pPr/>
              <a:t>30</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4B04D1F6-FE16-4610-A6DA-0C045F257DE4}" type="slidenum">
              <a:rPr lang="en-US" smtClean="0"/>
              <a:pPr/>
              <a:t>31</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DB3C76D8-25DA-4FAE-B3C1-D94A480E967A}" type="slidenum">
              <a:rPr lang="en-US" smtClean="0"/>
              <a:pPr/>
              <a:t>32</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A05D9A99-4FB7-424D-91A1-466B7EC9E1C2}" type="slidenum">
              <a:rPr lang="en-US" smtClean="0"/>
              <a:pPr/>
              <a:t>33</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83E7E34-36AB-47F2-A87E-7B3141346A1A}" type="slidenum">
              <a:rPr lang="en-US" smtClean="0"/>
              <a:pPr/>
              <a:t>34</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DE957342-7BF2-4268-A113-860477ECE9CC}" type="slidenum">
              <a:rPr lang="en-US" smtClean="0"/>
              <a:pPr/>
              <a:t>35</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r>
              <a:rPr lang="en-US" smtClean="0"/>
              <a:t>Nisbett, RE, Caputo, C, Legant, P, &amp; Marecek, J. Behavior as seen by the actor and as</a:t>
            </a:r>
          </a:p>
          <a:p>
            <a:r>
              <a:rPr lang="en-US" smtClean="0"/>
              <a:t>seen by the observer. </a:t>
            </a:r>
            <a:r>
              <a:rPr lang="en-US" i="1" smtClean="0"/>
              <a:t>Journal of Personality and Social Psychology</a:t>
            </a:r>
            <a:r>
              <a:rPr lang="en-US" smtClean="0"/>
              <a:t>, 1973, 27, 154-</a:t>
            </a:r>
          </a:p>
          <a:p>
            <a:r>
              <a:rPr lang="en-US" smtClean="0"/>
              <a:t>164.</a:t>
            </a:r>
          </a:p>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EC464B69-9600-43C0-9129-D7DD3E51EF8F}" type="slidenum">
              <a:rPr lang="en-US" smtClean="0"/>
              <a:pPr/>
              <a:t>36</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17198821-E0FC-4364-A10E-D09836FE58AF}" type="slidenum">
              <a:rPr lang="en-US" smtClean="0"/>
              <a:pPr/>
              <a:t>37</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D041E9A9-737E-4CC8-84BD-E1A59F7A23EB}" type="slidenum">
              <a:rPr lang="en-US" smtClean="0"/>
              <a:pPr/>
              <a:t>38</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AE3B97E4-8654-4F00-A122-7FE7F4B631EB}" type="slidenum">
              <a:rPr lang="en-US" smtClean="0"/>
              <a:pPr/>
              <a:t>39</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smtClean="0"/>
          </a:p>
        </p:txBody>
      </p:sp>
      <p:sp>
        <p:nvSpPr>
          <p:cNvPr id="72708" name="Slide Number Placeholder 3"/>
          <p:cNvSpPr>
            <a:spLocks noGrp="1"/>
          </p:cNvSpPr>
          <p:nvPr>
            <p:ph type="sldNum" sz="quarter" idx="5"/>
          </p:nvPr>
        </p:nvSpPr>
        <p:spPr>
          <a:noFill/>
        </p:spPr>
        <p:txBody>
          <a:bodyPr/>
          <a:lstStyle/>
          <a:p>
            <a:fld id="{34C0302D-812F-45C3-AAC1-1C616CEA05C6}"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endParaRPr lang="en-US" smtClean="0"/>
          </a:p>
        </p:txBody>
      </p:sp>
      <p:sp>
        <p:nvSpPr>
          <p:cNvPr id="109572" name="Slide Number Placeholder 3"/>
          <p:cNvSpPr>
            <a:spLocks noGrp="1"/>
          </p:cNvSpPr>
          <p:nvPr>
            <p:ph type="sldNum" sz="quarter" idx="5"/>
          </p:nvPr>
        </p:nvSpPr>
        <p:spPr>
          <a:noFill/>
        </p:spPr>
        <p:txBody>
          <a:bodyPr/>
          <a:lstStyle/>
          <a:p>
            <a:fld id="{5FFCC74C-94A1-4761-8DF9-A2B0E38868B9}"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C84FA281-0799-4B43-AE79-CC7920BCCB43}" type="slidenum">
              <a:rPr lang="en-US" smtClean="0"/>
              <a:pPr/>
              <a:t>41</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04AEFFEB-6D14-4C54-B2ED-BE51560097CC}" type="slidenum">
              <a:rPr lang="en-US" smtClean="0"/>
              <a:pPr/>
              <a:t>42</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05590FF9-E8BE-4507-8D58-4F9812DF1715}" type="slidenum">
              <a:rPr lang="en-US" smtClean="0"/>
              <a:pPr/>
              <a:t>43</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0F70EBC5-F2C4-48B5-9B44-62420C7CD570}" type="slidenum">
              <a:rPr lang="en-US" smtClean="0"/>
              <a:pPr/>
              <a:t>44</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lvl="1" eaLnBrk="1" hangingPunct="1"/>
            <a:r>
              <a:rPr lang="en-US" sz="1400" smtClean="0"/>
              <a:t>As quoted by Jonathan Spyer in </a:t>
            </a:r>
            <a:r>
              <a:rPr lang="en-US" sz="1400" i="1" smtClean="0"/>
              <a:t>Haaretz</a:t>
            </a:r>
            <a:r>
              <a:rPr lang="en-US" sz="1400" smtClean="0"/>
              <a:t>, May 27, 2005</a:t>
            </a:r>
          </a:p>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71663997-3736-4E72-BBDA-81D4ADC4CF76}" type="slidenum">
              <a:rPr lang="en-US" smtClean="0"/>
              <a:pPr/>
              <a:t>45</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30BE81E2-86EB-408B-BCC8-E3D8EB88DE7E}" type="slidenum">
              <a:rPr lang="en-US" smtClean="0"/>
              <a:pPr/>
              <a:t>46</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D5720CB6-8916-4253-842A-B332A2EB9965}" type="slidenum">
              <a:rPr lang="en-US" smtClean="0"/>
              <a:pPr/>
              <a:t>47</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5FBB5FD7-97E9-4444-94A8-E40E6AB8E39A}" type="slidenum">
              <a:rPr lang="en-US" smtClean="0"/>
              <a:pPr/>
              <a:t>48</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4DA11511-3DDC-4698-8421-89AB86FE4AE1}" type="slidenum">
              <a:rPr lang="en-US" smtClean="0"/>
              <a:pPr/>
              <a:t>49</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30002B63-57DF-4500-A98E-E86A5374128B}" type="slidenum">
              <a:rPr lang="en-US" smtClean="0"/>
              <a:pPr/>
              <a:t>5</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pPr eaLnBrk="1" hangingPunct="1">
              <a:spcBef>
                <a:spcPct val="0"/>
              </a:spcBef>
            </a:pPr>
            <a:endParaRPr lang="en-US" smtClean="0"/>
          </a:p>
        </p:txBody>
      </p:sp>
      <p:sp>
        <p:nvSpPr>
          <p:cNvPr id="119812" name="Slide Number Placeholder 3"/>
          <p:cNvSpPr>
            <a:spLocks noGrp="1"/>
          </p:cNvSpPr>
          <p:nvPr>
            <p:ph type="sldNum" sz="quarter" idx="5"/>
          </p:nvPr>
        </p:nvSpPr>
        <p:spPr>
          <a:noFill/>
        </p:spPr>
        <p:txBody>
          <a:bodyPr/>
          <a:lstStyle/>
          <a:p>
            <a:fld id="{D3D26B93-100E-4BFF-95C3-F770579F22C1}" type="slidenum">
              <a:rPr lang="en-US" smtClean="0"/>
              <a:pPr/>
              <a:t>50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pPr eaLnBrk="1" hangingPunct="1">
              <a:spcBef>
                <a:spcPct val="0"/>
              </a:spcBef>
            </a:pPr>
            <a:r>
              <a:rPr lang="en-US" smtClean="0"/>
              <a:t>US General Builds A Palestinian Army</a:t>
            </a:r>
            <a:br>
              <a:rPr lang="en-US" smtClean="0"/>
            </a:br>
            <a:r>
              <a:rPr lang="en-US" smtClean="0"/>
              <a:t>Robert Dreyfuss</a:t>
            </a:r>
            <a:br>
              <a:rPr lang="en-US" smtClean="0"/>
            </a:br>
            <a:r>
              <a:rPr lang="en-US" smtClean="0"/>
              <a:t>The Nation (Blog)</a:t>
            </a:r>
            <a:br>
              <a:rPr lang="en-US" smtClean="0"/>
            </a:br>
            <a:r>
              <a:rPr lang="en-US" smtClean="0"/>
              <a:t>May 10, 2009 - 12:00am</a:t>
            </a:r>
            <a:br>
              <a:rPr lang="en-US" smtClean="0"/>
            </a:br>
            <a:r>
              <a:rPr lang="en-US" smtClean="0">
                <a:hlinkClick r:id="rId3"/>
              </a:rPr>
              <a:t>http://www.thenation.com/blogs/dreyfuss/434494/us_general_builds_a_palestinian_a..</a:t>
            </a:r>
            <a:r>
              <a:rPr lang="en-US" smtClean="0"/>
              <a:t>. </a:t>
            </a:r>
            <a:br>
              <a:rPr lang="en-US" smtClean="0"/>
            </a:br>
            <a:r>
              <a:rPr lang="en-US" smtClean="0"/>
              <a:t/>
            </a:r>
            <a:br>
              <a:rPr lang="en-US" smtClean="0"/>
            </a:br>
            <a:r>
              <a:rPr lang="en-US" smtClean="0"/>
              <a:t/>
            </a:r>
            <a:br>
              <a:rPr lang="en-US" smtClean="0"/>
            </a:br>
            <a:r>
              <a:rPr lang="en-US" smtClean="0"/>
              <a:t>Last Thursday, in what was billed as his very first on-the-record </a:t>
            </a:r>
            <a:br>
              <a:rPr lang="en-US" smtClean="0"/>
            </a:br>
            <a:r>
              <a:rPr lang="en-US" smtClean="0"/>
              <a:t>address, Lt. Gen. Keith Dayton, U.S. security coordinator for Israel and </a:t>
            </a:r>
            <a:br>
              <a:rPr lang="en-US" smtClean="0"/>
            </a:br>
            <a:r>
              <a:rPr lang="en-US" smtClean="0"/>
              <a:t>the Palestinian Authority, spoke to the 2009 Soref Symposium organized </a:t>
            </a:r>
            <a:br>
              <a:rPr lang="en-US" smtClean="0"/>
            </a:br>
            <a:r>
              <a:rPr lang="en-US" smtClean="0"/>
              <a:t>by the Washington Institute for Near East Policy. WINEP, of course, is </a:t>
            </a:r>
            <a:br>
              <a:rPr lang="en-US" smtClean="0"/>
            </a:br>
            <a:r>
              <a:rPr lang="en-US" smtClean="0"/>
              <a:t>the chief thinktank for the Washington-based Israel lobby.</a:t>
            </a:r>
            <a:br>
              <a:rPr lang="en-US" smtClean="0"/>
            </a:br>
            <a:r>
              <a:rPr lang="en-US" smtClean="0"/>
              <a:t>And in his talk, Gen. Dayton delivered an important warning.</a:t>
            </a:r>
            <a:br>
              <a:rPr lang="en-US" smtClean="0"/>
            </a:br>
            <a:r>
              <a:rPr lang="en-US" smtClean="0"/>
              <a:t>First, the background. For the past three and a half years, Dayton has </a:t>
            </a:r>
            <a:br>
              <a:rPr lang="en-US" smtClean="0"/>
            </a:br>
            <a:r>
              <a:rPr lang="en-US" smtClean="0"/>
              <a:t>lived and worked in Jerusalem and across the West Bank, overseeing the </a:t>
            </a:r>
            <a:br>
              <a:rPr lang="en-US" smtClean="0"/>
            </a:br>
            <a:r>
              <a:rPr lang="en-US" smtClean="0"/>
              <a:t>creation of three Palestinian battalions of troops, hand-picked in the </a:t>
            </a:r>
            <a:br>
              <a:rPr lang="en-US" smtClean="0"/>
            </a:br>
            <a:r>
              <a:rPr lang="en-US" smtClean="0"/>
              <a:t>West Bank, trained at an academy in Jordan, and then deployed in the </a:t>
            </a:r>
            <a:br>
              <a:rPr lang="en-US" smtClean="0"/>
            </a:br>
            <a:r>
              <a:rPr lang="en-US" smtClean="0"/>
              <a:t>occupied territory.</a:t>
            </a:r>
            <a:br>
              <a:rPr lang="en-US" smtClean="0"/>
            </a:br>
            <a:r>
              <a:rPr lang="en-US" smtClean="0"/>
              <a:t>The three 500-man battalions are intended to grow, to as many as ten </a:t>
            </a:r>
            <a:br>
              <a:rPr lang="en-US" smtClean="0"/>
            </a:br>
            <a:r>
              <a:rPr lang="en-US" smtClean="0"/>
              <a:t>battalions. Their mission, he said, is to "create a Palestinian state." </a:t>
            </a:r>
            <a:br>
              <a:rPr lang="en-US" smtClean="0"/>
            </a:br>
            <a:r>
              <a:rPr lang="en-US" smtClean="0"/>
              <a:t>Recognizing that many in the WINEP audience were not exactly enamored </a:t>
            </a:r>
            <a:br>
              <a:rPr lang="en-US" smtClean="0"/>
            </a:br>
            <a:r>
              <a:rPr lang="en-US" smtClean="0"/>
              <a:t>with the idea of an independent Palestine, Dayton told his audience: "If </a:t>
            </a:r>
            <a:br>
              <a:rPr lang="en-US" smtClean="0"/>
            </a:br>
            <a:r>
              <a:rPr lang="en-US" smtClean="0"/>
              <a:t>you don't like the idea of a Palestinian state, you won't like the rest </a:t>
            </a:r>
            <a:br>
              <a:rPr lang="en-US" smtClean="0"/>
            </a:br>
            <a:r>
              <a:rPr lang="en-US" smtClean="0"/>
              <a:t>of this talk."</a:t>
            </a:r>
            <a:br>
              <a:rPr lang="en-US" smtClean="0"/>
            </a:br>
            <a:r>
              <a:rPr lang="en-US" smtClean="0"/>
              <a:t>   Each recruit is vetted by US security forces (i.e, the CIA), then vetted by </a:t>
            </a:r>
            <a:br>
              <a:rPr lang="en-US" smtClean="0"/>
            </a:br>
            <a:r>
              <a:rPr lang="en-US" smtClean="0"/>
              <a:t>Shin Bet, the domestic intelligence arm of Israel, and then by Jordan's </a:t>
            </a:r>
            <a:br>
              <a:rPr lang="en-US" smtClean="0"/>
            </a:br>
            <a:r>
              <a:rPr lang="en-US" smtClean="0"/>
              <a:t>super-efficient intelligence service, before they begin their training </a:t>
            </a:r>
            <a:br>
              <a:rPr lang="en-US" smtClean="0"/>
            </a:br>
            <a:r>
              <a:rPr lang="en-US" smtClean="0"/>
              <a:t>in Jordan. Dayton made it quite clear that the Palestinian units thus </a:t>
            </a:r>
            <a:br>
              <a:rPr lang="en-US" smtClean="0"/>
            </a:br>
            <a:r>
              <a:rPr lang="en-US" smtClean="0"/>
              <a:t>trained are primarily deployed against two targets in the West Bank: </a:t>
            </a:r>
            <a:br>
              <a:rPr lang="en-US" smtClean="0"/>
            </a:br>
            <a:r>
              <a:rPr lang="en-US" smtClean="0"/>
              <a:t>against criminal gangs, and against Hamas.</a:t>
            </a:r>
            <a:br>
              <a:rPr lang="en-US" smtClean="0"/>
            </a:br>
            <a:r>
              <a:rPr lang="en-US" smtClean="0"/>
              <a:t>    So far, they've received $161 million is US funding.</a:t>
            </a:r>
            <a:br>
              <a:rPr lang="en-US" smtClean="0"/>
            </a:br>
            <a:r>
              <a:rPr lang="en-US" smtClean="0"/>
              <a:t>    Dayton described how, during the Israeli assault on Gaza last December </a:t>
            </a:r>
            <a:br>
              <a:rPr lang="en-US" smtClean="0"/>
            </a:br>
            <a:r>
              <a:rPr lang="en-US" smtClean="0"/>
              <a:t>and January, the West Bank remained quiet -- even though some analysts </a:t>
            </a:r>
            <a:br>
              <a:rPr lang="en-US" smtClean="0"/>
            </a:br>
            <a:r>
              <a:rPr lang="en-US" smtClean="0"/>
              <a:t>were predicting an upsurge of sympathy for Hamas, which controls Gaza, </a:t>
            </a:r>
            <a:br>
              <a:rPr lang="en-US" smtClean="0"/>
            </a:br>
            <a:r>
              <a:rPr lang="en-US" smtClean="0"/>
              <a:t>along with violence, even a third intifada. "None of these predictions </a:t>
            </a:r>
            <a:br>
              <a:rPr lang="en-US" smtClean="0"/>
            </a:br>
            <a:r>
              <a:rPr lang="en-US" smtClean="0"/>
              <a:t>came true," said the general, who added that the Palestinian battalions </a:t>
            </a:r>
            <a:br>
              <a:rPr lang="en-US" smtClean="0"/>
            </a:br>
            <a:r>
              <a:rPr lang="en-US" smtClean="0"/>
              <a:t>allowed peaceful demonstrations of solidarity with Hamas, but kept the </a:t>
            </a:r>
            <a:br>
              <a:rPr lang="en-US" smtClean="0"/>
            </a:br>
            <a:r>
              <a:rPr lang="en-US" smtClean="0"/>
              <a:t>lid on violent actions. Israel, he said, "kept a low profile," and not a </a:t>
            </a:r>
            <a:br>
              <a:rPr lang="en-US" smtClean="0"/>
            </a:br>
            <a:r>
              <a:rPr lang="en-US" smtClean="0"/>
              <a:t>single Palestinian was killed in the West Bank during the three-week </a:t>
            </a:r>
            <a:br>
              <a:rPr lang="en-US" smtClean="0"/>
            </a:br>
            <a:r>
              <a:rPr lang="en-US" smtClean="0"/>
              <a:t>carnage in Gaza.</a:t>
            </a:r>
            <a:br>
              <a:rPr lang="en-US" smtClean="0"/>
            </a:br>
            <a:r>
              <a:rPr lang="en-US" smtClean="0"/>
              <a:t/>
            </a:r>
            <a:br>
              <a:rPr lang="en-US" smtClean="0"/>
            </a:br>
            <a:r>
              <a:rPr lang="en-US" smtClean="0"/>
              <a:t>Now for the warning. Recognizing that by organizing and training </a:t>
            </a:r>
            <a:br>
              <a:rPr lang="en-US" smtClean="0"/>
            </a:br>
            <a:r>
              <a:rPr lang="en-US" smtClean="0"/>
              <a:t>thousands of Palestinian troops, professionally led, he is creating in </a:t>
            </a:r>
            <a:br>
              <a:rPr lang="en-US" smtClean="0"/>
            </a:br>
            <a:r>
              <a:rPr lang="en-US" smtClean="0"/>
              <a:t>effect a nationalist army, Dayton warned the 500 or so WINEP listeners </a:t>
            </a:r>
            <a:br>
              <a:rPr lang="en-US" smtClean="0"/>
            </a:br>
            <a:r>
              <a:rPr lang="en-US" smtClean="0"/>
              <a:t>that the troops can only be strung along for just so long. "With big </a:t>
            </a:r>
            <a:br>
              <a:rPr lang="en-US" smtClean="0"/>
            </a:br>
            <a:r>
              <a:rPr lang="en-US" smtClean="0"/>
              <a:t>expectations, come big risks," said Dayton. "There is perhaps a two-year </a:t>
            </a:r>
            <a:br>
              <a:rPr lang="en-US" smtClean="0"/>
            </a:br>
            <a:r>
              <a:rPr lang="en-US" smtClean="0"/>
              <a:t>shelf life on being told that you're creating a state, when you're not." </a:t>
            </a:r>
            <a:br>
              <a:rPr lang="en-US" smtClean="0"/>
            </a:br>
            <a:r>
              <a:rPr lang="en-US" smtClean="0"/>
              <a:t>To my ears, at least, his subtle warning is that if concrete progress </a:t>
            </a:r>
            <a:br>
              <a:rPr lang="en-US" smtClean="0"/>
            </a:br>
            <a:r>
              <a:rPr lang="en-US" smtClean="0"/>
              <a:t>isn't made toward a Palestinian state, the very troops Dayton is </a:t>
            </a:r>
            <a:br>
              <a:rPr lang="en-US" smtClean="0"/>
            </a:br>
            <a:r>
              <a:rPr lang="en-US" smtClean="0"/>
              <a:t>assembling could rebel.</a:t>
            </a:r>
            <a:br>
              <a:rPr lang="en-US" smtClean="0"/>
            </a:br>
            <a:r>
              <a:rPr lang="en-US" smtClean="0"/>
              <a:t>   Dayton was responding to a question from Paul Wolfowitz, the </a:t>
            </a:r>
            <a:br>
              <a:rPr lang="en-US" smtClean="0"/>
            </a:br>
            <a:r>
              <a:rPr lang="en-US" smtClean="0"/>
              <a:t>neoconservative former deputy secretary of defense, who now hangs his </a:t>
            </a:r>
            <a:br>
              <a:rPr lang="en-US" smtClean="0"/>
            </a:br>
            <a:r>
              <a:rPr lang="en-US" smtClean="0"/>
              <a:t>hat at the neocon-dominated American Enterprise Institute. "How many </a:t>
            </a:r>
            <a:br>
              <a:rPr lang="en-US" smtClean="0"/>
            </a:br>
            <a:r>
              <a:rPr lang="en-US" smtClean="0"/>
              <a:t>Palestinians see your people as collaborators?" Wolfowitz asked. In </a:t>
            </a:r>
            <a:br>
              <a:rPr lang="en-US" smtClean="0"/>
            </a:br>
            <a:r>
              <a:rPr lang="en-US" smtClean="0"/>
              <a:t>answering Wolfowitz, the general acknowledged that Hamas and its </a:t>
            </a:r>
            <a:br>
              <a:rPr lang="en-US" smtClean="0"/>
            </a:br>
            <a:r>
              <a:rPr lang="en-US" smtClean="0"/>
              <a:t>sympathizers accuse the Palestinian battalions of being "enforces of the </a:t>
            </a:r>
            <a:br>
              <a:rPr lang="en-US" smtClean="0"/>
            </a:br>
            <a:r>
              <a:rPr lang="en-US" smtClean="0"/>
              <a:t>Israeli occuption." But he stressed that each one of them believes that </a:t>
            </a:r>
            <a:br>
              <a:rPr lang="en-US" smtClean="0"/>
            </a:br>
            <a:r>
              <a:rPr lang="en-US" smtClean="0"/>
              <a:t>he is fighting for an independent Palestine. The unstated message: the </a:t>
            </a:r>
            <a:br>
              <a:rPr lang="en-US" smtClean="0"/>
            </a:br>
            <a:r>
              <a:rPr lang="en-US" smtClean="0"/>
              <a:t>United States and Israel had better deliver. Thus the two year warning. </a:t>
            </a:r>
            <a:br>
              <a:rPr lang="en-US" smtClean="0"/>
            </a:br>
            <a:r>
              <a:rPr lang="en-US" smtClean="0"/>
              <a:t>Which, to me, sounds spot on with the Obama administration's timetable.</a:t>
            </a:r>
            <a:br>
              <a:rPr lang="en-US" smtClean="0"/>
            </a:br>
            <a:r>
              <a:rPr lang="en-US" smtClean="0"/>
              <a:t>One more thing: General Dayton signed up for another stint in the West </a:t>
            </a:r>
            <a:br>
              <a:rPr lang="en-US" smtClean="0"/>
            </a:br>
            <a:r>
              <a:rPr lang="en-US" smtClean="0"/>
              <a:t>Bank. And how long did he agree to serve? Yes--two years.</a:t>
            </a:r>
          </a:p>
        </p:txBody>
      </p:sp>
      <p:sp>
        <p:nvSpPr>
          <p:cNvPr id="120836" name="Slide Number Placeholder 3"/>
          <p:cNvSpPr>
            <a:spLocks noGrp="1"/>
          </p:cNvSpPr>
          <p:nvPr>
            <p:ph type="sldNum" sz="quarter" idx="5"/>
          </p:nvPr>
        </p:nvSpPr>
        <p:spPr>
          <a:noFill/>
        </p:spPr>
        <p:txBody>
          <a:bodyPr/>
          <a:lstStyle/>
          <a:p>
            <a:fld id="{325103CE-F4F1-460A-9D4A-6EDAFA292747}" type="slidenum">
              <a:rPr lang="en-US" smtClean="0"/>
              <a:pPr/>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78F6EC13-F514-4BFC-B0C1-5F22424F7E07}" type="slidenum">
              <a:rPr lang="en-US" smtClean="0"/>
              <a:pPr/>
              <a:t>52</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1BABD59D-A21B-41DF-A8C3-0D59F825E582}" type="slidenum">
              <a:rPr lang="en-US" smtClean="0"/>
              <a:pPr/>
              <a:t>53</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F2C694A7-91AE-48F8-83B6-026D58C99A64}" type="slidenum">
              <a:rPr lang="en-US" smtClean="0"/>
              <a:pPr/>
              <a:t>54</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0231F944-98B8-44A8-B834-83652CC43AAE}" type="slidenum">
              <a:rPr lang="en-US" smtClean="0"/>
              <a:pPr/>
              <a:t>55</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49A1256D-675C-480C-B10F-6CF7CB1E5035}" type="slidenum">
              <a:rPr lang="en-US" smtClean="0"/>
              <a:pPr/>
              <a:t>56</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1D4D4D2A-3789-4C28-9C3B-4E487C630381}" type="slidenum">
              <a:rPr lang="en-US" smtClean="0"/>
              <a:pPr/>
              <a:t>57</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ABF6787E-95B9-4CA1-A15E-102254249061}" type="slidenum">
              <a:rPr lang="en-US" smtClean="0"/>
              <a:pPr/>
              <a:t>58</a:t>
            </a:fld>
            <a:endParaRPr 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pPr eaLnBrk="1" hangingPunct="1">
              <a:spcBef>
                <a:spcPct val="0"/>
              </a:spcBef>
            </a:pPr>
            <a:r>
              <a:rPr lang="en-US" smtClean="0"/>
              <a:t>We don’t have offices in Boston!</a:t>
            </a:r>
          </a:p>
        </p:txBody>
      </p:sp>
      <p:sp>
        <p:nvSpPr>
          <p:cNvPr id="129028" name="Slide Number Placeholder 3"/>
          <p:cNvSpPr>
            <a:spLocks noGrp="1"/>
          </p:cNvSpPr>
          <p:nvPr>
            <p:ph type="sldNum" sz="quarter" idx="5"/>
          </p:nvPr>
        </p:nvSpPr>
        <p:spPr>
          <a:noFill/>
        </p:spPr>
        <p:txBody>
          <a:bodyPr/>
          <a:lstStyle/>
          <a:p>
            <a:fld id="{CC8A45C1-6D80-4191-BFF5-9BDD2C494CF7}" type="slidenum">
              <a:rPr lang="en-US" smtClean="0"/>
              <a:pPr/>
              <a:t>59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673B959-3458-46E7-93DB-0E5F851E0E05}" type="slidenum">
              <a:rPr lang="en-US" smtClean="0"/>
              <a:pPr/>
              <a:t>6</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pPr eaLnBrk="1" hangingPunct="1"/>
            <a:r>
              <a:rPr lang="en-US" b="1" smtClean="0">
                <a:solidFill>
                  <a:schemeClr val="tx2"/>
                </a:solidFill>
              </a:rPr>
              <a:t>More than one-third of the Senate--36 cosponsors--for the 2007 Feinstein/Lugar resolution</a:t>
            </a:r>
            <a:r>
              <a:rPr lang="en-US" smtClean="0">
                <a:solidFill>
                  <a:schemeClr val="tx2"/>
                </a:solidFill>
              </a:rPr>
              <a:t>, which calls for active U.S. engagement to resolve the Israeli-Palestinian conflict, including the appointment of a special envoy for Middle East peace, through thousands of faxes, phone calls, emails, and in-person advocacy meetings.</a:t>
            </a:r>
          </a:p>
          <a:p>
            <a:pPr eaLnBrk="1" hangingPunct="1"/>
            <a:r>
              <a:rPr lang="en-US" smtClean="0">
                <a:solidFill>
                  <a:schemeClr val="tx2"/>
                </a:solidFill>
              </a:rPr>
              <a:t>Brit Tzedek helped secure </a:t>
            </a:r>
            <a:r>
              <a:rPr lang="en-US" b="1" smtClean="0">
                <a:solidFill>
                  <a:schemeClr val="tx2"/>
                </a:solidFill>
              </a:rPr>
              <a:t>135 House signatories to the Ackerman-Boustany letter to Secretary Rice</a:t>
            </a:r>
            <a:r>
              <a:rPr lang="en-US" smtClean="0">
                <a:solidFill>
                  <a:schemeClr val="tx2"/>
                </a:solidFill>
              </a:rPr>
              <a:t>. The letter expresses support for the Annapolis conference as a “critical opportunity” to reinvigorate the Israeli-Palestinian peace process. </a:t>
            </a:r>
            <a:endParaRPr lang="en-US" sz="1000" smtClean="0">
              <a:solidFill>
                <a:schemeClr val="tx2"/>
              </a:solidFill>
            </a:endParaRPr>
          </a:p>
          <a:p>
            <a:pPr eaLnBrk="1" hangingPunct="1">
              <a:spcBef>
                <a:spcPct val="0"/>
              </a:spcBef>
            </a:pPr>
            <a:endParaRPr lang="en-US" smtClean="0"/>
          </a:p>
        </p:txBody>
      </p:sp>
      <p:sp>
        <p:nvSpPr>
          <p:cNvPr id="130052" name="Slide Number Placeholder 3"/>
          <p:cNvSpPr>
            <a:spLocks noGrp="1"/>
          </p:cNvSpPr>
          <p:nvPr>
            <p:ph type="sldNum" sz="quarter" idx="5"/>
          </p:nvPr>
        </p:nvSpPr>
        <p:spPr>
          <a:noFill/>
        </p:spPr>
        <p:txBody>
          <a:bodyPr/>
          <a:lstStyle/>
          <a:p>
            <a:fld id="{35454ED6-DC0C-4C50-A0AC-49F51804ECC9}" type="slidenum">
              <a:rPr lang="en-US" smtClean="0"/>
              <a:pPr/>
              <a:t>60</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pPr eaLnBrk="1" hangingPunct="1">
              <a:spcBef>
                <a:spcPct val="0"/>
              </a:spcBef>
            </a:pPr>
            <a:endParaRPr lang="en-US" smtClean="0"/>
          </a:p>
        </p:txBody>
      </p:sp>
      <p:sp>
        <p:nvSpPr>
          <p:cNvPr id="131076" name="Slide Number Placeholder 3"/>
          <p:cNvSpPr>
            <a:spLocks noGrp="1"/>
          </p:cNvSpPr>
          <p:nvPr>
            <p:ph type="sldNum" sz="quarter" idx="5"/>
          </p:nvPr>
        </p:nvSpPr>
        <p:spPr>
          <a:noFill/>
        </p:spPr>
        <p:txBody>
          <a:bodyPr/>
          <a:lstStyle/>
          <a:p>
            <a:fld id="{915C8A7C-46D0-4FEB-AC78-EA2693D9B850}" type="slidenum">
              <a:rPr lang="en-US" smtClean="0"/>
              <a:pPr/>
              <a:t>61</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BC1B95D6-976D-47F0-B1F1-C6FAA773DFDC}" type="slidenum">
              <a:rPr lang="en-US" smtClean="0"/>
              <a:pPr/>
              <a:t>7</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E8FA8E32-AF28-41F3-9BE8-D31394E21108}" type="slidenum">
              <a:rPr lang="en-US" smtClean="0"/>
              <a:pPr/>
              <a:t>8</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4D510EA-CC99-4683-B65B-33A4FFB24A20}" type="slidenum">
              <a:rPr lang="en-US" smtClean="0"/>
              <a:pPr/>
              <a:t>9</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Aaron Ahuvia 2008</a:t>
            </a:r>
          </a:p>
        </p:txBody>
      </p:sp>
      <p:sp>
        <p:nvSpPr>
          <p:cNvPr id="6" name="Rectangle 6"/>
          <p:cNvSpPr>
            <a:spLocks noGrp="1" noChangeArrowheads="1"/>
          </p:cNvSpPr>
          <p:nvPr>
            <p:ph type="sldNum" sz="quarter" idx="12"/>
          </p:nvPr>
        </p:nvSpPr>
        <p:spPr>
          <a:ln/>
        </p:spPr>
        <p:txBody>
          <a:bodyPr/>
          <a:lstStyle>
            <a:lvl1pPr>
              <a:defRPr/>
            </a:lvl1pPr>
          </a:lstStyle>
          <a:p>
            <a:pPr>
              <a:defRPr/>
            </a:pPr>
            <a:fld id="{2FDBDA30-54F9-499B-BE4B-6CEF82EE33B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Aaron Ahuvia 2008</a:t>
            </a:r>
          </a:p>
        </p:txBody>
      </p:sp>
      <p:sp>
        <p:nvSpPr>
          <p:cNvPr id="6" name="Rectangle 6"/>
          <p:cNvSpPr>
            <a:spLocks noGrp="1" noChangeArrowheads="1"/>
          </p:cNvSpPr>
          <p:nvPr>
            <p:ph type="sldNum" sz="quarter" idx="12"/>
          </p:nvPr>
        </p:nvSpPr>
        <p:spPr>
          <a:ln/>
        </p:spPr>
        <p:txBody>
          <a:bodyPr/>
          <a:lstStyle>
            <a:lvl1pPr>
              <a:defRPr/>
            </a:lvl1pPr>
          </a:lstStyle>
          <a:p>
            <a:pPr>
              <a:defRPr/>
            </a:pPr>
            <a:fld id="{02523E4F-1901-4BB5-BED6-A034274C1DA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Aaron Ahuvia 2008</a:t>
            </a:r>
          </a:p>
        </p:txBody>
      </p:sp>
      <p:sp>
        <p:nvSpPr>
          <p:cNvPr id="6" name="Rectangle 6"/>
          <p:cNvSpPr>
            <a:spLocks noGrp="1" noChangeArrowheads="1"/>
          </p:cNvSpPr>
          <p:nvPr>
            <p:ph type="sldNum" sz="quarter" idx="12"/>
          </p:nvPr>
        </p:nvSpPr>
        <p:spPr>
          <a:ln/>
        </p:spPr>
        <p:txBody>
          <a:bodyPr/>
          <a:lstStyle>
            <a:lvl1pPr>
              <a:defRPr/>
            </a:lvl1pPr>
          </a:lstStyle>
          <a:p>
            <a:pPr>
              <a:defRPr/>
            </a:pPr>
            <a:fld id="{BE4187C1-51BF-4A9D-AEEC-88E354B1868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Aaron Ahuvia 2008</a:t>
            </a:r>
          </a:p>
        </p:txBody>
      </p:sp>
      <p:sp>
        <p:nvSpPr>
          <p:cNvPr id="6" name="Rectangle 6"/>
          <p:cNvSpPr>
            <a:spLocks noGrp="1" noChangeArrowheads="1"/>
          </p:cNvSpPr>
          <p:nvPr>
            <p:ph type="sldNum" sz="quarter" idx="12"/>
          </p:nvPr>
        </p:nvSpPr>
        <p:spPr>
          <a:ln/>
        </p:spPr>
        <p:txBody>
          <a:bodyPr/>
          <a:lstStyle>
            <a:lvl1pPr>
              <a:defRPr/>
            </a:lvl1pPr>
          </a:lstStyle>
          <a:p>
            <a:pPr>
              <a:defRPr/>
            </a:pPr>
            <a:fld id="{BC7E01D1-2031-4AEB-9946-3D6FB16D641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Aaron Ahuvia 2008</a:t>
            </a:r>
          </a:p>
        </p:txBody>
      </p:sp>
      <p:sp>
        <p:nvSpPr>
          <p:cNvPr id="6" name="Rectangle 6"/>
          <p:cNvSpPr>
            <a:spLocks noGrp="1" noChangeArrowheads="1"/>
          </p:cNvSpPr>
          <p:nvPr>
            <p:ph type="sldNum" sz="quarter" idx="12"/>
          </p:nvPr>
        </p:nvSpPr>
        <p:spPr>
          <a:ln/>
        </p:spPr>
        <p:txBody>
          <a:bodyPr/>
          <a:lstStyle>
            <a:lvl1pPr>
              <a:defRPr/>
            </a:lvl1pPr>
          </a:lstStyle>
          <a:p>
            <a:pPr>
              <a:defRPr/>
            </a:pPr>
            <a:fld id="{5FC57B3B-7C13-4813-B01B-9357B013FD8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586538"/>
            <a:ext cx="2895600" cy="134937"/>
          </a:xfrm>
        </p:spPr>
        <p:txBody>
          <a:bodyPr/>
          <a:lstStyle>
            <a:lvl1pPr>
              <a:defRPr sz="800"/>
            </a:lvl1pPr>
          </a:lstStyle>
          <a:p>
            <a:pPr>
              <a:defRPr/>
            </a:pPr>
            <a:r>
              <a:rPr lang="en-US"/>
              <a:t>© Aaron Ahuvia 2008</a:t>
            </a:r>
          </a:p>
        </p:txBody>
      </p:sp>
      <p:sp>
        <p:nvSpPr>
          <p:cNvPr id="6" name="Rectangle 6"/>
          <p:cNvSpPr>
            <a:spLocks noGrp="1" noChangeArrowheads="1"/>
          </p:cNvSpPr>
          <p:nvPr>
            <p:ph type="sldNum" sz="quarter" idx="12"/>
          </p:nvPr>
        </p:nvSpPr>
        <p:spPr/>
        <p:txBody>
          <a:bodyPr/>
          <a:lstStyle>
            <a:lvl1pPr>
              <a:defRPr/>
            </a:lvl1pPr>
          </a:lstStyle>
          <a:p>
            <a:pPr>
              <a:defRPr/>
            </a:pPr>
            <a:fld id="{452EA180-3C99-43B7-AA4B-BAA5938FC03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Aaron Ahuvia 2008</a:t>
            </a:r>
          </a:p>
        </p:txBody>
      </p:sp>
      <p:sp>
        <p:nvSpPr>
          <p:cNvPr id="6" name="Rectangle 6"/>
          <p:cNvSpPr>
            <a:spLocks noGrp="1" noChangeArrowheads="1"/>
          </p:cNvSpPr>
          <p:nvPr>
            <p:ph type="sldNum" sz="quarter" idx="12"/>
          </p:nvPr>
        </p:nvSpPr>
        <p:spPr>
          <a:ln/>
        </p:spPr>
        <p:txBody>
          <a:bodyPr/>
          <a:lstStyle>
            <a:lvl1pPr>
              <a:defRPr/>
            </a:lvl1pPr>
          </a:lstStyle>
          <a:p>
            <a:pPr>
              <a:defRPr/>
            </a:pPr>
            <a:fld id="{3DCD7F6A-40AE-48F4-9EE6-3BBB6CF266C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Aaron Ahuvia 2008</a:t>
            </a:r>
          </a:p>
        </p:txBody>
      </p:sp>
      <p:sp>
        <p:nvSpPr>
          <p:cNvPr id="7" name="Rectangle 6"/>
          <p:cNvSpPr>
            <a:spLocks noGrp="1" noChangeArrowheads="1"/>
          </p:cNvSpPr>
          <p:nvPr>
            <p:ph type="sldNum" sz="quarter" idx="12"/>
          </p:nvPr>
        </p:nvSpPr>
        <p:spPr>
          <a:ln/>
        </p:spPr>
        <p:txBody>
          <a:bodyPr/>
          <a:lstStyle>
            <a:lvl1pPr>
              <a:defRPr/>
            </a:lvl1pPr>
          </a:lstStyle>
          <a:p>
            <a:pPr>
              <a:defRPr/>
            </a:pPr>
            <a:fld id="{47A0F331-DC0B-4B2C-9AC4-14AF14663F9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 Aaron Ahuvia 2008</a:t>
            </a:r>
          </a:p>
        </p:txBody>
      </p:sp>
      <p:sp>
        <p:nvSpPr>
          <p:cNvPr id="9" name="Rectangle 6"/>
          <p:cNvSpPr>
            <a:spLocks noGrp="1" noChangeArrowheads="1"/>
          </p:cNvSpPr>
          <p:nvPr>
            <p:ph type="sldNum" sz="quarter" idx="12"/>
          </p:nvPr>
        </p:nvSpPr>
        <p:spPr>
          <a:ln/>
        </p:spPr>
        <p:txBody>
          <a:bodyPr/>
          <a:lstStyle>
            <a:lvl1pPr>
              <a:defRPr/>
            </a:lvl1pPr>
          </a:lstStyle>
          <a:p>
            <a:pPr>
              <a:defRPr/>
            </a:pPr>
            <a:fld id="{B4837FC2-A3BE-4A86-B5B0-62BEBE83CB0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 Aaron Ahuvia 2008</a:t>
            </a:r>
          </a:p>
        </p:txBody>
      </p:sp>
      <p:sp>
        <p:nvSpPr>
          <p:cNvPr id="5" name="Rectangle 6"/>
          <p:cNvSpPr>
            <a:spLocks noGrp="1" noChangeArrowheads="1"/>
          </p:cNvSpPr>
          <p:nvPr>
            <p:ph type="sldNum" sz="quarter" idx="12"/>
          </p:nvPr>
        </p:nvSpPr>
        <p:spPr>
          <a:ln/>
        </p:spPr>
        <p:txBody>
          <a:bodyPr/>
          <a:lstStyle>
            <a:lvl1pPr>
              <a:defRPr/>
            </a:lvl1pPr>
          </a:lstStyle>
          <a:p>
            <a:pPr>
              <a:defRPr/>
            </a:pPr>
            <a:fld id="{A346A224-EE09-477D-9F04-4DA9095E01D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 Aaron Ahuvia 2008</a:t>
            </a:r>
          </a:p>
        </p:txBody>
      </p:sp>
      <p:sp>
        <p:nvSpPr>
          <p:cNvPr id="4" name="Rectangle 6"/>
          <p:cNvSpPr>
            <a:spLocks noGrp="1" noChangeArrowheads="1"/>
          </p:cNvSpPr>
          <p:nvPr>
            <p:ph type="sldNum" sz="quarter" idx="12"/>
          </p:nvPr>
        </p:nvSpPr>
        <p:spPr>
          <a:ln/>
        </p:spPr>
        <p:txBody>
          <a:bodyPr/>
          <a:lstStyle>
            <a:lvl1pPr>
              <a:defRPr/>
            </a:lvl1pPr>
          </a:lstStyle>
          <a:p>
            <a:pPr>
              <a:defRPr/>
            </a:pPr>
            <a:fld id="{0B55605B-629A-4CF9-A87F-F814DC04DA7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Aaron Ahuvia 2008</a:t>
            </a:r>
          </a:p>
        </p:txBody>
      </p:sp>
      <p:sp>
        <p:nvSpPr>
          <p:cNvPr id="7" name="Rectangle 6"/>
          <p:cNvSpPr>
            <a:spLocks noGrp="1" noChangeArrowheads="1"/>
          </p:cNvSpPr>
          <p:nvPr>
            <p:ph type="sldNum" sz="quarter" idx="12"/>
          </p:nvPr>
        </p:nvSpPr>
        <p:spPr>
          <a:ln/>
        </p:spPr>
        <p:txBody>
          <a:bodyPr/>
          <a:lstStyle>
            <a:lvl1pPr>
              <a:defRPr/>
            </a:lvl1pPr>
          </a:lstStyle>
          <a:p>
            <a:pPr>
              <a:defRPr/>
            </a:pPr>
            <a:fld id="{AD217DFA-3B3F-4923-AAD2-A2382D24FC8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Aaron Ahuvia 2008</a:t>
            </a:r>
          </a:p>
        </p:txBody>
      </p:sp>
      <p:sp>
        <p:nvSpPr>
          <p:cNvPr id="7" name="Rectangle 6"/>
          <p:cNvSpPr>
            <a:spLocks noGrp="1" noChangeArrowheads="1"/>
          </p:cNvSpPr>
          <p:nvPr>
            <p:ph type="sldNum" sz="quarter" idx="12"/>
          </p:nvPr>
        </p:nvSpPr>
        <p:spPr>
          <a:ln/>
        </p:spPr>
        <p:txBody>
          <a:bodyPr/>
          <a:lstStyle>
            <a:lvl1pPr>
              <a:defRPr/>
            </a:lvl1pPr>
          </a:lstStyle>
          <a:p>
            <a:pPr>
              <a:defRPr/>
            </a:pPr>
            <a:fld id="{FDB3D830-6AE1-46EA-B725-89544EFEDDB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492875"/>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800">
                <a:latin typeface="Arial" charset="0"/>
              </a:defRPr>
            </a:lvl1pPr>
          </a:lstStyle>
          <a:p>
            <a:pPr>
              <a:defRPr/>
            </a:pPr>
            <a:r>
              <a:rPr lang="en-US"/>
              <a:t>© Aaron Ahuvia 2008</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AE692C3E-0C09-4FAB-B06D-6FEB17853E3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1" r:id="rId1"/>
    <p:sldLayoutId id="2147484093"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 id="2147484092" r:id="rId13"/>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3.bin"/><Relationship Id="rId5" Type="http://schemas.openxmlformats.org/officeDocument/2006/relationships/oleObject" Target="../embeddings/Microsoft_Excel_97_-_2004_Worksheet3.xls"/><Relationship Id="rId6" Type="http://schemas.openxmlformats.org/officeDocument/2006/relationships/image" Target="../media/image6.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4.bin"/><Relationship Id="rId5" Type="http://schemas.openxmlformats.org/officeDocument/2006/relationships/oleObject" Target="../embeddings/Microsoft_Excel_97_-_2004_Worksheet4.xls"/><Relationship Id="rId6" Type="http://schemas.openxmlformats.org/officeDocument/2006/relationships/image" Target="../media/image7.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5.bin"/><Relationship Id="rId5" Type="http://schemas.openxmlformats.org/officeDocument/2006/relationships/image" Target="../media/image8.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6.bin"/><Relationship Id="rId5" Type="http://schemas.openxmlformats.org/officeDocument/2006/relationships/oleObject" Target="../embeddings/Microsoft_Excel_97_-_2004_Worksheet5.xls"/><Relationship Id="rId6" Type="http://schemas.openxmlformats.org/officeDocument/2006/relationships/image" Target="../media/image9.png"/><Relationship Id="rId1" Type="http://schemas.openxmlformats.org/officeDocument/2006/relationships/vmlDrawing" Target="../drawings/vmlDrawing6.vml"/><Relationship Id="rId2"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7.bin"/><Relationship Id="rId5" Type="http://schemas.openxmlformats.org/officeDocument/2006/relationships/oleObject" Target="../embeddings/Microsoft_Excel_97_-_2004_Worksheet6.xls"/><Relationship Id="rId6" Type="http://schemas.openxmlformats.org/officeDocument/2006/relationships/image" Target="../media/image10.png"/><Relationship Id="rId7" Type="http://schemas.openxmlformats.org/officeDocument/2006/relationships/oleObject" Target="../embeddings/oleObject8.bin"/><Relationship Id="rId8" Type="http://schemas.openxmlformats.org/officeDocument/2006/relationships/oleObject" Target="../embeddings/Microsoft_Excel_97_-_2004_Worksheet7.xls"/><Relationship Id="rId9" Type="http://schemas.openxmlformats.org/officeDocument/2006/relationships/image" Target="../media/image11.png"/><Relationship Id="rId1" Type="http://schemas.openxmlformats.org/officeDocument/2006/relationships/vmlDrawing" Target="../drawings/vmlDrawing7.vml"/><Relationship Id="rId2"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9.bin"/><Relationship Id="rId5" Type="http://schemas.openxmlformats.org/officeDocument/2006/relationships/oleObject" Target="../embeddings/Microsoft_Excel_97_-_2004_Worksheet8.xls"/><Relationship Id="rId6" Type="http://schemas.openxmlformats.org/officeDocument/2006/relationships/image" Target="../media/image12.png"/><Relationship Id="rId1" Type="http://schemas.openxmlformats.org/officeDocument/2006/relationships/vmlDrawing" Target="../drawings/vmlDrawing8.vml"/><Relationship Id="rId2"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oleObject10.bin"/><Relationship Id="rId5" Type="http://schemas.openxmlformats.org/officeDocument/2006/relationships/oleObject" Target="../embeddings/Microsoft_Excel_97_-_2004_Worksheet9.xls"/><Relationship Id="rId6" Type="http://schemas.openxmlformats.org/officeDocument/2006/relationships/image" Target="../media/image13.png"/><Relationship Id="rId1" Type="http://schemas.openxmlformats.org/officeDocument/2006/relationships/vmlDrawing" Target="../drawings/vmlDrawing9.vml"/><Relationship Id="rId2"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4" Type="http://schemas.openxmlformats.org/officeDocument/2006/relationships/oleObject" Target="../embeddings/oleObject11.bin"/><Relationship Id="rId5" Type="http://schemas.openxmlformats.org/officeDocument/2006/relationships/oleObject" Target="../embeddings/Microsoft_Excel_97_-_2004_Worksheet10.xls"/><Relationship Id="rId6" Type="http://schemas.openxmlformats.org/officeDocument/2006/relationships/image" Target="../media/image17.png"/><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2.bin"/><Relationship Id="rId5" Type="http://schemas.openxmlformats.org/officeDocument/2006/relationships/oleObject" Target="../embeddings/Microsoft_Excel_97_-_2004_Worksheet2.xls"/><Relationship Id="rId6" Type="http://schemas.openxmlformats.org/officeDocument/2006/relationships/image" Target="../media/image4.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5800" y="533400"/>
            <a:ext cx="7772400" cy="1470025"/>
          </a:xfrm>
        </p:spPr>
        <p:txBody>
          <a:bodyPr/>
          <a:lstStyle/>
          <a:p>
            <a:pPr eaLnBrk="1" hangingPunct="1"/>
            <a:r>
              <a:rPr lang="en-US" smtClean="0"/>
              <a:t>The Psychology of the </a:t>
            </a:r>
            <a:br>
              <a:rPr lang="en-US" smtClean="0"/>
            </a:br>
            <a:r>
              <a:rPr lang="en-US" smtClean="0"/>
              <a:t>Israeli – Palestinian Conflict</a:t>
            </a:r>
          </a:p>
        </p:txBody>
      </p:sp>
      <p:sp>
        <p:nvSpPr>
          <p:cNvPr id="15363" name="Rectangle 3"/>
          <p:cNvSpPr>
            <a:spLocks noGrp="1" noChangeArrowheads="1"/>
          </p:cNvSpPr>
          <p:nvPr>
            <p:ph type="subTitle" idx="1"/>
          </p:nvPr>
        </p:nvSpPr>
        <p:spPr>
          <a:xfrm>
            <a:off x="1371600" y="2209800"/>
            <a:ext cx="6400800" cy="685800"/>
          </a:xfrm>
        </p:spPr>
        <p:txBody>
          <a:bodyPr/>
          <a:lstStyle/>
          <a:p>
            <a:pPr eaLnBrk="1" hangingPunct="1"/>
            <a:r>
              <a:rPr lang="en-US" smtClean="0"/>
              <a:t>Aaron Ahuvia, PhD</a:t>
            </a:r>
          </a:p>
          <a:p>
            <a:pPr eaLnBrk="1" hangingPunct="1"/>
            <a:endParaRPr lang="en-US" smtClean="0"/>
          </a:p>
        </p:txBody>
      </p:sp>
      <p:pic>
        <p:nvPicPr>
          <p:cNvPr id="15364" name="Picture 4"/>
          <p:cNvPicPr>
            <a:picLocks noChangeAspect="1" noChangeArrowheads="1"/>
          </p:cNvPicPr>
          <p:nvPr/>
        </p:nvPicPr>
        <p:blipFill>
          <a:blip r:embed="rId3" cstate="print"/>
          <a:srcRect/>
          <a:stretch>
            <a:fillRect/>
          </a:stretch>
        </p:blipFill>
        <p:spPr bwMode="auto">
          <a:xfrm>
            <a:off x="3203575" y="2922588"/>
            <a:ext cx="2736850" cy="3581400"/>
          </a:xfrm>
          <a:prstGeom prst="rect">
            <a:avLst/>
          </a:prstGeom>
          <a:noFill/>
          <a:ln w="9525">
            <a:noFill/>
            <a:miter lim="800000"/>
            <a:headEnd/>
            <a:tailEnd/>
          </a:ln>
        </p:spPr>
      </p:pic>
      <p:sp>
        <p:nvSpPr>
          <p:cNvPr id="15365" name="Footer Placeholder 4"/>
          <p:cNvSpPr>
            <a:spLocks noGrp="1"/>
          </p:cNvSpPr>
          <p:nvPr>
            <p:ph type="ftr" sz="quarter" idx="11"/>
          </p:nvPr>
        </p:nvSpPr>
        <p:spPr>
          <a:noFill/>
        </p:spPr>
        <p:txBody>
          <a:bodyPr/>
          <a:lstStyle/>
          <a:p>
            <a:r>
              <a:rPr lang="en-US" smtClean="0"/>
              <a:t>© Aaron Ahuvia 2008</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4000" smtClean="0"/>
              <a:t>Remember That Question?</a:t>
            </a:r>
          </a:p>
        </p:txBody>
      </p:sp>
      <p:sp>
        <p:nvSpPr>
          <p:cNvPr id="22531" name="Rectangle 3"/>
          <p:cNvSpPr>
            <a:spLocks noGrp="1" noChangeArrowheads="1"/>
          </p:cNvSpPr>
          <p:nvPr>
            <p:ph type="body" sz="half" idx="1"/>
          </p:nvPr>
        </p:nvSpPr>
        <p:spPr/>
        <p:txBody>
          <a:bodyPr/>
          <a:lstStyle/>
          <a:p>
            <a:pPr marL="117475" indent="-117475" eaLnBrk="1" hangingPunct="1"/>
            <a:r>
              <a:rPr lang="en-US" smtClean="0"/>
              <a:t>Percentage of Jewish Americans who agree that Palestinians have a right to live in a secure and independent state of their own?			</a:t>
            </a:r>
            <a:r>
              <a:rPr lang="en-US" sz="4400" b="1" smtClean="0">
                <a:solidFill>
                  <a:srgbClr val="FF3300"/>
                </a:solidFill>
              </a:rPr>
              <a:t>90 %</a:t>
            </a:r>
          </a:p>
        </p:txBody>
      </p:sp>
      <p:sp>
        <p:nvSpPr>
          <p:cNvPr id="22532" name="Rectangle 4"/>
          <p:cNvSpPr>
            <a:spLocks noGrp="1" noChangeArrowheads="1"/>
          </p:cNvSpPr>
          <p:nvPr>
            <p:ph type="body" sz="half" idx="2"/>
          </p:nvPr>
        </p:nvSpPr>
        <p:spPr>
          <a:xfrm>
            <a:off x="4822825" y="1600200"/>
            <a:ext cx="3952875" cy="4525963"/>
          </a:xfrm>
        </p:spPr>
        <p:txBody>
          <a:bodyPr/>
          <a:lstStyle/>
          <a:p>
            <a:pPr eaLnBrk="1" hangingPunct="1"/>
            <a:r>
              <a:rPr lang="en-US" smtClean="0"/>
              <a:t>Percentage of Arab Americans who agree that Israelis have a right to live in a secure and independent state of their own?    		</a:t>
            </a:r>
            <a:r>
              <a:rPr lang="en-US" sz="4400" b="1" smtClean="0">
                <a:solidFill>
                  <a:srgbClr val="FF3300"/>
                </a:solidFill>
              </a:rPr>
              <a:t>88 %</a:t>
            </a:r>
          </a:p>
        </p:txBody>
      </p:sp>
      <p:sp>
        <p:nvSpPr>
          <p:cNvPr id="22533" name="Text Box 5"/>
          <p:cNvSpPr txBox="1">
            <a:spLocks noChangeArrowheads="1"/>
          </p:cNvSpPr>
          <p:nvPr/>
        </p:nvSpPr>
        <p:spPr bwMode="auto">
          <a:xfrm>
            <a:off x="457200" y="6248400"/>
            <a:ext cx="8229600" cy="366713"/>
          </a:xfrm>
          <a:prstGeom prst="rect">
            <a:avLst/>
          </a:prstGeom>
          <a:noFill/>
          <a:ln w="9525">
            <a:noFill/>
            <a:miter lim="800000"/>
            <a:headEnd/>
            <a:tailEnd/>
          </a:ln>
        </p:spPr>
        <p:txBody>
          <a:bodyPr>
            <a:spAutoFit/>
          </a:bodyPr>
          <a:lstStyle/>
          <a:p>
            <a:pPr eaLnBrk="0" hangingPunct="0">
              <a:spcBef>
                <a:spcPct val="50000"/>
              </a:spcBef>
            </a:pPr>
            <a:r>
              <a:rPr lang="en-US"/>
              <a:t>Poll conducted May 2007 by Zogby International. N= 501 in each group.</a:t>
            </a:r>
          </a:p>
        </p:txBody>
      </p:sp>
      <p:sp>
        <p:nvSpPr>
          <p:cNvPr id="22534" name="Footer Placeholder 5"/>
          <p:cNvSpPr>
            <a:spLocks noGrp="1"/>
          </p:cNvSpPr>
          <p:nvPr>
            <p:ph type="ftr" sz="quarter" idx="11"/>
          </p:nvPr>
        </p:nvSpPr>
        <p:spPr>
          <a:noFill/>
        </p:spPr>
        <p:txBody>
          <a:bodyPr/>
          <a:lstStyle/>
          <a:p>
            <a:r>
              <a:rPr lang="en-US" smtClean="0"/>
              <a:t>© Aaron Ahuvia 2008</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4000" smtClean="0"/>
              <a:t>Jewish Council for Public Affairs Endorses Two States</a:t>
            </a:r>
          </a:p>
        </p:txBody>
      </p:sp>
      <p:sp>
        <p:nvSpPr>
          <p:cNvPr id="23555" name="Rectangle 3"/>
          <p:cNvSpPr>
            <a:spLocks noGrp="1" noChangeArrowheads="1"/>
          </p:cNvSpPr>
          <p:nvPr>
            <p:ph type="body" idx="1"/>
          </p:nvPr>
        </p:nvSpPr>
        <p:spPr/>
        <p:txBody>
          <a:bodyPr/>
          <a:lstStyle/>
          <a:p>
            <a:pPr eaLnBrk="1" hangingPunct="1">
              <a:lnSpc>
                <a:spcPct val="90000"/>
              </a:lnSpc>
            </a:pPr>
            <a:r>
              <a:rPr lang="en-US" sz="2800" smtClean="0"/>
              <a:t>An umbrella organization representing 14 national Jewish groups and 125 local Jewish community relations councils</a:t>
            </a:r>
          </a:p>
          <a:p>
            <a:pPr eaLnBrk="1" hangingPunct="1">
              <a:lnSpc>
                <a:spcPct val="90000"/>
              </a:lnSpc>
            </a:pPr>
            <a:r>
              <a:rPr lang="en-US" smtClean="0"/>
              <a:t>"the organized American Jewish community should affirm its support for two independent, democratic, and economically viable states -- the Jewish state of Israel and a state of Palestine-- living side by side in peace and security." </a:t>
            </a:r>
          </a:p>
          <a:p>
            <a:pPr lvl="1" eaLnBrk="1" hangingPunct="1">
              <a:lnSpc>
                <a:spcPct val="90000"/>
              </a:lnSpc>
            </a:pPr>
            <a:r>
              <a:rPr lang="en-US" smtClean="0"/>
              <a:t>2-26-2008</a:t>
            </a:r>
          </a:p>
        </p:txBody>
      </p:sp>
      <p:sp>
        <p:nvSpPr>
          <p:cNvPr id="23556" name="Footer Placeholder 3"/>
          <p:cNvSpPr>
            <a:spLocks noGrp="1"/>
          </p:cNvSpPr>
          <p:nvPr>
            <p:ph type="ftr" sz="quarter" idx="11"/>
          </p:nvPr>
        </p:nvSpPr>
        <p:spPr>
          <a:noFill/>
        </p:spPr>
        <p:txBody>
          <a:bodyPr/>
          <a:lstStyle/>
          <a:p>
            <a:r>
              <a:rPr lang="en-US" smtClean="0"/>
              <a:t>© Aaron Ahuvia 2008</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ctrTitle"/>
          </p:nvPr>
        </p:nvSpPr>
        <p:spPr/>
        <p:txBody>
          <a:bodyPr/>
          <a:lstStyle/>
          <a:p>
            <a:pPr eaLnBrk="1" hangingPunct="1"/>
            <a:r>
              <a:rPr lang="en-US" sz="5400" smtClean="0"/>
              <a:t>American Jews want the U.S. government to push both sides towards a peace agreement.</a:t>
            </a:r>
          </a:p>
        </p:txBody>
      </p:sp>
      <p:sp>
        <p:nvSpPr>
          <p:cNvPr id="24579" name="Rectangle 4"/>
          <p:cNvSpPr>
            <a:spLocks noGrp="1" noChangeArrowheads="1"/>
          </p:cNvSpPr>
          <p:nvPr>
            <p:ph type="subTitle" idx="1"/>
          </p:nvPr>
        </p:nvSpPr>
        <p:spPr>
          <a:xfrm>
            <a:off x="1219200" y="4876800"/>
            <a:ext cx="6400800" cy="1752600"/>
          </a:xfrm>
        </p:spPr>
        <p:txBody>
          <a:bodyPr/>
          <a:lstStyle/>
          <a:p>
            <a:pPr eaLnBrk="1" hangingPunct="1"/>
            <a:endParaRPr lang="en-US" smtClean="0"/>
          </a:p>
        </p:txBody>
      </p:sp>
      <p:sp>
        <p:nvSpPr>
          <p:cNvPr id="24580" name="Footer Placeholder 3"/>
          <p:cNvSpPr>
            <a:spLocks noGrp="1"/>
          </p:cNvSpPr>
          <p:nvPr>
            <p:ph type="ftr" sz="quarter" idx="11"/>
          </p:nvPr>
        </p:nvSpPr>
        <p:spPr>
          <a:noFill/>
        </p:spPr>
        <p:txBody>
          <a:bodyPr/>
          <a:lstStyle/>
          <a:p>
            <a:r>
              <a:rPr lang="en-US" smtClean="0"/>
              <a:t>© Aaron Ahuvia 2008</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1"/>
          </p:nvPr>
        </p:nvSpPr>
        <p:spPr>
          <a:noFill/>
        </p:spPr>
        <p:txBody>
          <a:bodyPr/>
          <a:lstStyle/>
          <a:p>
            <a:r>
              <a:rPr lang="en-US" smtClean="0"/>
              <a:t>© Aaron Ahuvia 2008</a:t>
            </a:r>
          </a:p>
        </p:txBody>
      </p:sp>
      <p:pic>
        <p:nvPicPr>
          <p:cNvPr id="25603" name="Picture 2"/>
          <p:cNvPicPr>
            <a:picLocks noChangeAspect="1" noChangeArrowheads="1"/>
          </p:cNvPicPr>
          <p:nvPr/>
        </p:nvPicPr>
        <p:blipFill>
          <a:blip r:embed="rId3" cstate="print"/>
          <a:srcRect/>
          <a:stretch>
            <a:fillRect/>
          </a:stretch>
        </p:blipFill>
        <p:spPr bwMode="auto">
          <a:xfrm>
            <a:off x="249238" y="1419225"/>
            <a:ext cx="7381875" cy="5438775"/>
          </a:xfrm>
          <a:prstGeom prst="rect">
            <a:avLst/>
          </a:prstGeom>
          <a:noFill/>
          <a:ln w="9525">
            <a:noFill/>
            <a:miter lim="800000"/>
            <a:headEnd/>
            <a:tailEnd/>
          </a:ln>
        </p:spPr>
      </p:pic>
      <p:sp>
        <p:nvSpPr>
          <p:cNvPr id="25604" name="Rectangle 5"/>
          <p:cNvSpPr>
            <a:spLocks noChangeArrowheads="1"/>
          </p:cNvSpPr>
          <p:nvPr/>
        </p:nvSpPr>
        <p:spPr bwMode="auto">
          <a:xfrm>
            <a:off x="7677150" y="4733925"/>
            <a:ext cx="1466850" cy="2124075"/>
          </a:xfrm>
          <a:prstGeom prst="rect">
            <a:avLst/>
          </a:prstGeom>
          <a:solidFill>
            <a:srgbClr val="F8F8A6"/>
          </a:solidFill>
          <a:ln w="9525">
            <a:noFill/>
            <a:miter lim="800000"/>
            <a:headEnd/>
            <a:tailEnd/>
          </a:ln>
        </p:spPr>
        <p:txBody>
          <a:bodyPr>
            <a:spAutoFit/>
          </a:bodyPr>
          <a:lstStyle/>
          <a:p>
            <a:r>
              <a:rPr lang="en-US" sz="1200"/>
              <a:t>Gerstein | Agne Strategic Communications conducted a survey of 800 American Jews from February 28-March 8, 2009.  The survey has a margin of error of +/- 3.5 percent</a:t>
            </a:r>
          </a:p>
        </p:txBody>
      </p:sp>
      <p:sp>
        <p:nvSpPr>
          <p:cNvPr id="25605" name="Title 1"/>
          <p:cNvSpPr>
            <a:spLocks noGrp="1"/>
          </p:cNvSpPr>
          <p:nvPr>
            <p:ph type="title"/>
          </p:nvPr>
        </p:nvSpPr>
        <p:spPr>
          <a:xfrm>
            <a:off x="457200" y="274638"/>
            <a:ext cx="8229600" cy="1438275"/>
          </a:xfrm>
        </p:spPr>
        <p:txBody>
          <a:bodyPr/>
          <a:lstStyle/>
          <a:p>
            <a:r>
              <a:rPr lang="en-US" smtClean="0"/>
              <a:t>US Jews Support an </a:t>
            </a:r>
            <a:br>
              <a:rPr lang="en-US" smtClean="0"/>
            </a:br>
            <a:r>
              <a:rPr lang="en-US" smtClean="0"/>
              <a:t>Activist US Policy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p:txBody>
          <a:bodyPr/>
          <a:lstStyle/>
          <a:p>
            <a:pPr eaLnBrk="1" hangingPunct="1"/>
            <a:r>
              <a:rPr lang="en-US" sz="5400" smtClean="0"/>
              <a:t>Israelis want increased U.S. involvement.</a:t>
            </a:r>
          </a:p>
        </p:txBody>
      </p:sp>
      <p:sp>
        <p:nvSpPr>
          <p:cNvPr id="26627" name="Rectangle 3"/>
          <p:cNvSpPr>
            <a:spLocks noGrp="1" noChangeArrowheads="1"/>
          </p:cNvSpPr>
          <p:nvPr>
            <p:ph type="subTitle" idx="1"/>
          </p:nvPr>
        </p:nvSpPr>
        <p:spPr>
          <a:xfrm>
            <a:off x="1219200" y="4876800"/>
            <a:ext cx="6400800" cy="1752600"/>
          </a:xfrm>
        </p:spPr>
        <p:txBody>
          <a:bodyPr/>
          <a:lstStyle/>
          <a:p>
            <a:pPr eaLnBrk="1" hangingPunct="1"/>
            <a:r>
              <a:rPr lang="en-US" smtClean="0"/>
              <a:t>Supporters outnumber opponents by 2 to 1.</a:t>
            </a:r>
          </a:p>
        </p:txBody>
      </p:sp>
      <p:sp>
        <p:nvSpPr>
          <p:cNvPr id="26628" name="Footer Placeholder 3"/>
          <p:cNvSpPr>
            <a:spLocks noGrp="1"/>
          </p:cNvSpPr>
          <p:nvPr>
            <p:ph type="ftr" sz="quarter" idx="11"/>
          </p:nvPr>
        </p:nvSpPr>
        <p:spPr>
          <a:noFill/>
        </p:spPr>
        <p:txBody>
          <a:bodyPr/>
          <a:lstStyle/>
          <a:p>
            <a:r>
              <a:rPr lang="en-US" smtClean="0"/>
              <a:t>© Aaron Ahuvia 2008</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sz="3200" smtClean="0"/>
              <a:t>In general, do you support or object to increasing U.S. involvement in the process between Israel and the Palestinians? </a:t>
            </a:r>
          </a:p>
        </p:txBody>
      </p:sp>
      <p:graphicFrame>
        <p:nvGraphicFramePr>
          <p:cNvPr id="3074" name="Object 3"/>
          <p:cNvGraphicFramePr>
            <a:graphicFrameLocks noGrp="1" noChangeAspect="1"/>
          </p:cNvGraphicFramePr>
          <p:nvPr>
            <p:ph idx="1"/>
          </p:nvPr>
        </p:nvGraphicFramePr>
        <p:xfrm>
          <a:off x="458788" y="1739900"/>
          <a:ext cx="4124325" cy="4533900"/>
        </p:xfrm>
        <a:graphic>
          <a:graphicData uri="http://schemas.openxmlformats.org/presentationml/2006/ole">
            <mc:AlternateContent xmlns:mc="http://schemas.openxmlformats.org/markup-compatibility/2006">
              <mc:Choice xmlns:v="urn:schemas-microsoft-com:vml" Requires="v">
                <p:oleObj spid="_x0000_s3082" r:id="rId5" imgW="4127350" imgH="4535817" progId="Excel.Chart.8">
                  <p:embed/>
                </p:oleObj>
              </mc:Choice>
              <mc:Fallback>
                <p:oleObj r:id="rId5" imgW="4127350" imgH="4535817" progId="Excel.Char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788" y="1739900"/>
                        <a:ext cx="4124325" cy="453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Text Box 4"/>
          <p:cNvSpPr txBox="1">
            <a:spLocks noChangeArrowheads="1"/>
          </p:cNvSpPr>
          <p:nvPr/>
        </p:nvSpPr>
        <p:spPr bwMode="auto">
          <a:xfrm>
            <a:off x="5715000" y="5489575"/>
            <a:ext cx="3429000" cy="1368425"/>
          </a:xfrm>
          <a:prstGeom prst="rect">
            <a:avLst/>
          </a:prstGeom>
          <a:noFill/>
          <a:ln w="9525">
            <a:noFill/>
            <a:miter lim="800000"/>
            <a:headEnd/>
            <a:tailEnd/>
          </a:ln>
        </p:spPr>
        <p:txBody>
          <a:bodyPr>
            <a:spAutoFit/>
          </a:bodyPr>
          <a:lstStyle/>
          <a:p>
            <a:pPr eaLnBrk="0" hangingPunct="0">
              <a:spcBef>
                <a:spcPct val="50000"/>
              </a:spcBef>
            </a:pPr>
            <a:r>
              <a:rPr lang="en-US" sz="1400"/>
              <a:t>The public opinion survey was conducted during mid-July 2007 by the New Wave Research Institute (“HaGal HaHadash”). The survey was conducted among a representative sample of 600 Israelis, with a ±4% margin of error. </a:t>
            </a:r>
          </a:p>
        </p:txBody>
      </p:sp>
      <p:sp>
        <p:nvSpPr>
          <p:cNvPr id="3077" name="Text Box 5"/>
          <p:cNvSpPr txBox="1">
            <a:spLocks noChangeArrowheads="1"/>
          </p:cNvSpPr>
          <p:nvPr/>
        </p:nvSpPr>
        <p:spPr bwMode="auto">
          <a:xfrm>
            <a:off x="711200" y="3911600"/>
            <a:ext cx="2362200" cy="1311275"/>
          </a:xfrm>
          <a:prstGeom prst="rect">
            <a:avLst/>
          </a:prstGeom>
          <a:noFill/>
          <a:ln w="9525">
            <a:noFill/>
            <a:miter lim="800000"/>
            <a:headEnd/>
            <a:tailEnd/>
          </a:ln>
        </p:spPr>
        <p:txBody>
          <a:bodyPr>
            <a:spAutoFit/>
          </a:bodyPr>
          <a:lstStyle/>
          <a:p>
            <a:pPr algn="ctr" eaLnBrk="0" hangingPunct="0">
              <a:spcBef>
                <a:spcPct val="50000"/>
              </a:spcBef>
            </a:pPr>
            <a:r>
              <a:rPr lang="en-US" sz="3200">
                <a:solidFill>
                  <a:srgbClr val="FF3300"/>
                </a:solidFill>
              </a:rPr>
              <a:t>Support</a:t>
            </a:r>
          </a:p>
          <a:p>
            <a:pPr algn="ctr" eaLnBrk="0" hangingPunct="0">
              <a:spcBef>
                <a:spcPct val="50000"/>
              </a:spcBef>
            </a:pPr>
            <a:r>
              <a:rPr lang="en-US" sz="3200">
                <a:solidFill>
                  <a:srgbClr val="FF3300"/>
                </a:solidFill>
              </a:rPr>
              <a:t>64%</a:t>
            </a:r>
          </a:p>
        </p:txBody>
      </p:sp>
      <p:sp>
        <p:nvSpPr>
          <p:cNvPr id="3078" name="Text Box 6"/>
          <p:cNvSpPr txBox="1">
            <a:spLocks noChangeArrowheads="1"/>
          </p:cNvSpPr>
          <p:nvPr/>
        </p:nvSpPr>
        <p:spPr bwMode="auto">
          <a:xfrm>
            <a:off x="2781300" y="2552700"/>
            <a:ext cx="1460500" cy="1160463"/>
          </a:xfrm>
          <a:prstGeom prst="rect">
            <a:avLst/>
          </a:prstGeom>
          <a:noFill/>
          <a:ln w="9525">
            <a:noFill/>
            <a:miter lim="800000"/>
            <a:headEnd/>
            <a:tailEnd/>
          </a:ln>
        </p:spPr>
        <p:txBody>
          <a:bodyPr>
            <a:spAutoFit/>
          </a:bodyPr>
          <a:lstStyle/>
          <a:p>
            <a:pPr eaLnBrk="0" hangingPunct="0">
              <a:spcBef>
                <a:spcPct val="50000"/>
              </a:spcBef>
            </a:pPr>
            <a:r>
              <a:rPr lang="en-US" sz="2800">
                <a:solidFill>
                  <a:srgbClr val="FF3300"/>
                </a:solidFill>
              </a:rPr>
              <a:t>Object</a:t>
            </a:r>
          </a:p>
          <a:p>
            <a:pPr eaLnBrk="0" hangingPunct="0">
              <a:spcBef>
                <a:spcPct val="50000"/>
              </a:spcBef>
            </a:pPr>
            <a:r>
              <a:rPr lang="en-US" sz="2800">
                <a:solidFill>
                  <a:srgbClr val="FF3300"/>
                </a:solidFill>
              </a:rPr>
              <a:t>32%</a:t>
            </a:r>
          </a:p>
        </p:txBody>
      </p:sp>
      <p:sp>
        <p:nvSpPr>
          <p:cNvPr id="3079" name="Text Box 7"/>
          <p:cNvSpPr txBox="1">
            <a:spLocks noChangeArrowheads="1"/>
          </p:cNvSpPr>
          <p:nvPr/>
        </p:nvSpPr>
        <p:spPr bwMode="auto">
          <a:xfrm>
            <a:off x="3911600" y="4521200"/>
            <a:ext cx="4165600" cy="519113"/>
          </a:xfrm>
          <a:prstGeom prst="rect">
            <a:avLst/>
          </a:prstGeom>
          <a:noFill/>
          <a:ln w="9525">
            <a:noFill/>
            <a:miter lim="800000"/>
            <a:headEnd/>
            <a:tailEnd/>
          </a:ln>
        </p:spPr>
        <p:txBody>
          <a:bodyPr>
            <a:spAutoFit/>
          </a:bodyPr>
          <a:lstStyle/>
          <a:p>
            <a:pPr eaLnBrk="0" hangingPunct="0">
              <a:spcBef>
                <a:spcPct val="50000"/>
              </a:spcBef>
            </a:pPr>
            <a:r>
              <a:rPr lang="en-US" sz="2800">
                <a:solidFill>
                  <a:srgbClr val="FF3300"/>
                </a:solidFill>
              </a:rPr>
              <a:t>Not sure 4%</a:t>
            </a:r>
          </a:p>
        </p:txBody>
      </p:sp>
      <p:sp>
        <p:nvSpPr>
          <p:cNvPr id="3080" name="Text Box 8"/>
          <p:cNvSpPr txBox="1">
            <a:spLocks noChangeArrowheads="1"/>
          </p:cNvSpPr>
          <p:nvPr/>
        </p:nvSpPr>
        <p:spPr bwMode="auto">
          <a:xfrm>
            <a:off x="1524000" y="5943600"/>
            <a:ext cx="2057400" cy="396875"/>
          </a:xfrm>
          <a:prstGeom prst="rect">
            <a:avLst/>
          </a:prstGeom>
          <a:noFill/>
          <a:ln w="9525">
            <a:noFill/>
            <a:miter lim="800000"/>
            <a:headEnd/>
            <a:tailEnd/>
          </a:ln>
        </p:spPr>
        <p:txBody>
          <a:bodyPr>
            <a:spAutoFit/>
          </a:bodyPr>
          <a:lstStyle/>
          <a:p>
            <a:pPr algn="ctr" eaLnBrk="0" hangingPunct="0">
              <a:spcBef>
                <a:spcPct val="50000"/>
              </a:spcBef>
            </a:pPr>
            <a:r>
              <a:rPr lang="en-US" sz="2000"/>
              <a:t>Israelis</a:t>
            </a:r>
          </a:p>
        </p:txBody>
      </p:sp>
      <p:sp>
        <p:nvSpPr>
          <p:cNvPr id="3081" name="Text Box 9"/>
          <p:cNvSpPr txBox="1">
            <a:spLocks noChangeArrowheads="1"/>
          </p:cNvSpPr>
          <p:nvPr/>
        </p:nvSpPr>
        <p:spPr bwMode="auto">
          <a:xfrm>
            <a:off x="533400" y="2209800"/>
            <a:ext cx="2590800" cy="366713"/>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3082" name="Footer Placeholder 9"/>
          <p:cNvSpPr>
            <a:spLocks noGrp="1"/>
          </p:cNvSpPr>
          <p:nvPr>
            <p:ph type="ftr" sz="quarter" idx="11"/>
          </p:nvPr>
        </p:nvSpPr>
        <p:spPr>
          <a:noFill/>
        </p:spPr>
        <p:txBody>
          <a:bodyPr/>
          <a:lstStyle/>
          <a:p>
            <a:r>
              <a:rPr lang="en-US" smtClean="0"/>
              <a:t>© Aaron Ahuvia 2008</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660400" y="2219325"/>
            <a:ext cx="7772400" cy="1470025"/>
          </a:xfrm>
        </p:spPr>
        <p:txBody>
          <a:bodyPr/>
          <a:lstStyle/>
          <a:p>
            <a:pPr eaLnBrk="1" hangingPunct="1"/>
            <a:r>
              <a:rPr lang="en-US" sz="4800" smtClean="0"/>
              <a:t>Israelis want negotiations, even with Hamas.</a:t>
            </a:r>
          </a:p>
        </p:txBody>
      </p:sp>
      <p:sp>
        <p:nvSpPr>
          <p:cNvPr id="27651" name="Rectangle 3"/>
          <p:cNvSpPr>
            <a:spLocks noGrp="1" noChangeArrowheads="1"/>
          </p:cNvSpPr>
          <p:nvPr>
            <p:ph type="subTitle" idx="1"/>
          </p:nvPr>
        </p:nvSpPr>
        <p:spPr>
          <a:xfrm>
            <a:off x="1219200" y="4876800"/>
            <a:ext cx="6400800" cy="1752600"/>
          </a:xfrm>
        </p:spPr>
        <p:txBody>
          <a:bodyPr/>
          <a:lstStyle/>
          <a:p>
            <a:pPr eaLnBrk="1" hangingPunct="1"/>
            <a:r>
              <a:rPr lang="en-US" smtClean="0"/>
              <a:t>Supporters outnumber opponents by 2 to 1.</a:t>
            </a:r>
          </a:p>
        </p:txBody>
      </p:sp>
      <p:sp>
        <p:nvSpPr>
          <p:cNvPr id="27652" name="Footer Placeholder 3"/>
          <p:cNvSpPr>
            <a:spLocks noGrp="1"/>
          </p:cNvSpPr>
          <p:nvPr>
            <p:ph type="ftr" sz="quarter" idx="11"/>
          </p:nvPr>
        </p:nvSpPr>
        <p:spPr>
          <a:noFill/>
        </p:spPr>
        <p:txBody>
          <a:bodyPr/>
          <a:lstStyle/>
          <a:p>
            <a:r>
              <a:rPr lang="en-US" smtClean="0"/>
              <a:t>© Aaron Ahuvia 2008</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sz="2400" smtClean="0"/>
              <a:t>Should the Israeli government hold direct talks with </a:t>
            </a:r>
            <a:br>
              <a:rPr lang="en-US" sz="2400" smtClean="0"/>
            </a:br>
            <a:r>
              <a:rPr lang="en-US" sz="2400" smtClean="0"/>
              <a:t>the Hamas government in Gaza towards a cease-fire </a:t>
            </a:r>
            <a:br>
              <a:rPr lang="en-US" sz="2400" smtClean="0"/>
            </a:br>
            <a:r>
              <a:rPr lang="en-US" sz="2400" smtClean="0"/>
              <a:t>and the release of captive soldier Gilad Shalit?</a:t>
            </a:r>
          </a:p>
        </p:txBody>
      </p:sp>
      <p:graphicFrame>
        <p:nvGraphicFramePr>
          <p:cNvPr id="4098" name="Object 3"/>
          <p:cNvGraphicFramePr>
            <a:graphicFrameLocks noGrp="1" noChangeAspect="1"/>
          </p:cNvGraphicFramePr>
          <p:nvPr>
            <p:ph idx="1"/>
          </p:nvPr>
        </p:nvGraphicFramePr>
        <p:xfrm>
          <a:off x="458788" y="1739900"/>
          <a:ext cx="4124325" cy="4533900"/>
        </p:xfrm>
        <a:graphic>
          <a:graphicData uri="http://schemas.openxmlformats.org/presentationml/2006/ole">
            <mc:AlternateContent xmlns:mc="http://schemas.openxmlformats.org/markup-compatibility/2006">
              <mc:Choice xmlns:v="urn:schemas-microsoft-com:vml" Requires="v">
                <p:oleObj spid="_x0000_s4106" r:id="rId5" imgW="4127350" imgH="4535817" progId="Excel.Chart.8">
                  <p:embed/>
                </p:oleObj>
              </mc:Choice>
              <mc:Fallback>
                <p:oleObj r:id="rId5" imgW="4127350" imgH="4535817" progId="Excel.Char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788" y="1739900"/>
                        <a:ext cx="4124325" cy="453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0" name="Text Box 4"/>
          <p:cNvSpPr txBox="1">
            <a:spLocks noChangeArrowheads="1"/>
          </p:cNvSpPr>
          <p:nvPr/>
        </p:nvSpPr>
        <p:spPr bwMode="auto">
          <a:xfrm>
            <a:off x="4889500" y="5794375"/>
            <a:ext cx="3429000" cy="730250"/>
          </a:xfrm>
          <a:prstGeom prst="rect">
            <a:avLst/>
          </a:prstGeom>
          <a:noFill/>
          <a:ln w="9525">
            <a:noFill/>
            <a:miter lim="800000"/>
            <a:headEnd/>
            <a:tailEnd/>
          </a:ln>
        </p:spPr>
        <p:txBody>
          <a:bodyPr>
            <a:spAutoFit/>
          </a:bodyPr>
          <a:lstStyle/>
          <a:p>
            <a:pPr eaLnBrk="0" hangingPunct="0">
              <a:spcBef>
                <a:spcPct val="50000"/>
              </a:spcBef>
            </a:pPr>
            <a:r>
              <a:rPr lang="en-US" sz="1400"/>
              <a:t>The public opinion survey was conducted in March 2008 for the Ha’aretz newspaper by Prof. Fuchs of Tel Aviv U. </a:t>
            </a:r>
          </a:p>
        </p:txBody>
      </p:sp>
      <p:sp>
        <p:nvSpPr>
          <p:cNvPr id="4101" name="Text Box 5"/>
          <p:cNvSpPr txBox="1">
            <a:spLocks noChangeArrowheads="1"/>
          </p:cNvSpPr>
          <p:nvPr/>
        </p:nvSpPr>
        <p:spPr bwMode="auto">
          <a:xfrm>
            <a:off x="711200" y="3911600"/>
            <a:ext cx="2362200" cy="1311275"/>
          </a:xfrm>
          <a:prstGeom prst="rect">
            <a:avLst/>
          </a:prstGeom>
          <a:noFill/>
          <a:ln w="9525">
            <a:noFill/>
            <a:miter lim="800000"/>
            <a:headEnd/>
            <a:tailEnd/>
          </a:ln>
        </p:spPr>
        <p:txBody>
          <a:bodyPr>
            <a:spAutoFit/>
          </a:bodyPr>
          <a:lstStyle/>
          <a:p>
            <a:pPr algn="ctr" eaLnBrk="0" hangingPunct="0">
              <a:spcBef>
                <a:spcPct val="50000"/>
              </a:spcBef>
            </a:pPr>
            <a:r>
              <a:rPr lang="en-US" sz="3200">
                <a:solidFill>
                  <a:srgbClr val="FF3300"/>
                </a:solidFill>
              </a:rPr>
              <a:t>Support</a:t>
            </a:r>
          </a:p>
          <a:p>
            <a:pPr algn="ctr" eaLnBrk="0" hangingPunct="0">
              <a:spcBef>
                <a:spcPct val="50000"/>
              </a:spcBef>
            </a:pPr>
            <a:r>
              <a:rPr lang="en-US" sz="3200">
                <a:solidFill>
                  <a:srgbClr val="FF3300"/>
                </a:solidFill>
              </a:rPr>
              <a:t>64%</a:t>
            </a:r>
          </a:p>
        </p:txBody>
      </p:sp>
      <p:sp>
        <p:nvSpPr>
          <p:cNvPr id="4102" name="Text Box 6"/>
          <p:cNvSpPr txBox="1">
            <a:spLocks noChangeArrowheads="1"/>
          </p:cNvSpPr>
          <p:nvPr/>
        </p:nvSpPr>
        <p:spPr bwMode="auto">
          <a:xfrm>
            <a:off x="2781300" y="2552700"/>
            <a:ext cx="1460500" cy="1160463"/>
          </a:xfrm>
          <a:prstGeom prst="rect">
            <a:avLst/>
          </a:prstGeom>
          <a:noFill/>
          <a:ln w="9525">
            <a:noFill/>
            <a:miter lim="800000"/>
            <a:headEnd/>
            <a:tailEnd/>
          </a:ln>
        </p:spPr>
        <p:txBody>
          <a:bodyPr>
            <a:spAutoFit/>
          </a:bodyPr>
          <a:lstStyle/>
          <a:p>
            <a:pPr eaLnBrk="0" hangingPunct="0">
              <a:spcBef>
                <a:spcPct val="50000"/>
              </a:spcBef>
            </a:pPr>
            <a:r>
              <a:rPr lang="en-US" sz="2800">
                <a:solidFill>
                  <a:srgbClr val="FF3300"/>
                </a:solidFill>
              </a:rPr>
              <a:t>Oppose</a:t>
            </a:r>
          </a:p>
          <a:p>
            <a:pPr eaLnBrk="0" hangingPunct="0">
              <a:spcBef>
                <a:spcPct val="50000"/>
              </a:spcBef>
            </a:pPr>
            <a:r>
              <a:rPr lang="en-US" sz="2800">
                <a:solidFill>
                  <a:srgbClr val="FF3300"/>
                </a:solidFill>
              </a:rPr>
              <a:t>28%</a:t>
            </a:r>
          </a:p>
        </p:txBody>
      </p:sp>
      <p:sp>
        <p:nvSpPr>
          <p:cNvPr id="4103" name="Text Box 7"/>
          <p:cNvSpPr txBox="1">
            <a:spLocks noChangeArrowheads="1"/>
          </p:cNvSpPr>
          <p:nvPr/>
        </p:nvSpPr>
        <p:spPr bwMode="auto">
          <a:xfrm>
            <a:off x="3314700" y="4114800"/>
            <a:ext cx="4165600" cy="519113"/>
          </a:xfrm>
          <a:prstGeom prst="rect">
            <a:avLst/>
          </a:prstGeom>
          <a:noFill/>
          <a:ln w="9525">
            <a:noFill/>
            <a:miter lim="800000"/>
            <a:headEnd/>
            <a:tailEnd/>
          </a:ln>
        </p:spPr>
        <p:txBody>
          <a:bodyPr>
            <a:spAutoFit/>
          </a:bodyPr>
          <a:lstStyle/>
          <a:p>
            <a:pPr eaLnBrk="0" hangingPunct="0">
              <a:spcBef>
                <a:spcPct val="50000"/>
              </a:spcBef>
            </a:pPr>
            <a:r>
              <a:rPr lang="en-US" sz="2800">
                <a:solidFill>
                  <a:srgbClr val="FF3300"/>
                </a:solidFill>
              </a:rPr>
              <a:t>Not sure 8%</a:t>
            </a:r>
          </a:p>
        </p:txBody>
      </p:sp>
      <p:sp>
        <p:nvSpPr>
          <p:cNvPr id="4104" name="Text Box 8"/>
          <p:cNvSpPr txBox="1">
            <a:spLocks noChangeArrowheads="1"/>
          </p:cNvSpPr>
          <p:nvPr/>
        </p:nvSpPr>
        <p:spPr bwMode="auto">
          <a:xfrm>
            <a:off x="1524000" y="5943600"/>
            <a:ext cx="2057400" cy="396875"/>
          </a:xfrm>
          <a:prstGeom prst="rect">
            <a:avLst/>
          </a:prstGeom>
          <a:noFill/>
          <a:ln w="9525">
            <a:noFill/>
            <a:miter lim="800000"/>
            <a:headEnd/>
            <a:tailEnd/>
          </a:ln>
        </p:spPr>
        <p:txBody>
          <a:bodyPr>
            <a:spAutoFit/>
          </a:bodyPr>
          <a:lstStyle/>
          <a:p>
            <a:pPr algn="ctr" eaLnBrk="0" hangingPunct="0">
              <a:spcBef>
                <a:spcPct val="50000"/>
              </a:spcBef>
            </a:pPr>
            <a:r>
              <a:rPr lang="en-US" sz="2000"/>
              <a:t>Israelis</a:t>
            </a:r>
          </a:p>
        </p:txBody>
      </p:sp>
      <p:sp>
        <p:nvSpPr>
          <p:cNvPr id="4105" name="AutoShape 11"/>
          <p:cNvSpPr>
            <a:spLocks noChangeArrowheads="1"/>
          </p:cNvSpPr>
          <p:nvPr/>
        </p:nvSpPr>
        <p:spPr bwMode="auto">
          <a:xfrm>
            <a:off x="5588000" y="1666875"/>
            <a:ext cx="3351213" cy="3208338"/>
          </a:xfrm>
          <a:prstGeom prst="star16">
            <a:avLst>
              <a:gd name="adj" fmla="val 37500"/>
            </a:avLst>
          </a:prstGeom>
          <a:solidFill>
            <a:srgbClr val="F8F8A6"/>
          </a:solidFill>
          <a:ln w="9525">
            <a:solidFill>
              <a:schemeClr val="tx1"/>
            </a:solidFill>
            <a:miter lim="800000"/>
            <a:headEnd/>
            <a:tailEnd/>
          </a:ln>
        </p:spPr>
        <p:txBody>
          <a:bodyPr anchor="ctr">
            <a:spAutoFit/>
          </a:bodyPr>
          <a:lstStyle/>
          <a:p>
            <a:pPr algn="ctr" eaLnBrk="0" hangingPunct="0"/>
            <a:r>
              <a:rPr lang="en-US"/>
              <a:t>Almost half (48%) of Likud voters also supported negotiations with Hamas.</a:t>
            </a:r>
          </a:p>
        </p:txBody>
      </p:sp>
      <p:sp>
        <p:nvSpPr>
          <p:cNvPr id="4106" name="Footer Placeholder 9"/>
          <p:cNvSpPr>
            <a:spLocks noGrp="1"/>
          </p:cNvSpPr>
          <p:nvPr>
            <p:ph type="ftr" sz="quarter" idx="11"/>
          </p:nvPr>
        </p:nvSpPr>
        <p:spPr>
          <a:noFill/>
        </p:spPr>
        <p:txBody>
          <a:bodyPr/>
          <a:lstStyle/>
          <a:p>
            <a:r>
              <a:rPr lang="en-US" smtClean="0"/>
              <a:t>© Aaron Ahuvia 2008</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85800" y="3200400"/>
            <a:ext cx="7772400" cy="1470025"/>
          </a:xfrm>
        </p:spPr>
        <p:txBody>
          <a:bodyPr/>
          <a:lstStyle/>
          <a:p>
            <a:pPr eaLnBrk="1" hangingPunct="1"/>
            <a:r>
              <a:rPr lang="en-US" sz="3600" smtClean="0">
                <a:solidFill>
                  <a:srgbClr val="FF3300"/>
                </a:solidFill>
              </a:rPr>
              <a:t>Majorities of Israelis, Palestinians, U.S. Jews, and U.S. Arabs </a:t>
            </a:r>
            <a:br>
              <a:rPr lang="en-US" sz="3600" smtClean="0">
                <a:solidFill>
                  <a:srgbClr val="FF3300"/>
                </a:solidFill>
              </a:rPr>
            </a:br>
            <a:r>
              <a:rPr lang="en-US" sz="3600" smtClean="0">
                <a:solidFill>
                  <a:srgbClr val="FF3300"/>
                </a:solidFill>
              </a:rPr>
              <a:t>all support  a two-state solution.</a:t>
            </a:r>
          </a:p>
        </p:txBody>
      </p:sp>
      <p:sp>
        <p:nvSpPr>
          <p:cNvPr id="28675" name="Rectangle 3"/>
          <p:cNvSpPr>
            <a:spLocks noGrp="1" noChangeArrowheads="1"/>
          </p:cNvSpPr>
          <p:nvPr>
            <p:ph type="subTitle" idx="1"/>
          </p:nvPr>
        </p:nvSpPr>
        <p:spPr>
          <a:xfrm>
            <a:off x="1447800" y="1219200"/>
            <a:ext cx="6400800" cy="1752600"/>
          </a:xfrm>
        </p:spPr>
        <p:txBody>
          <a:bodyPr/>
          <a:lstStyle/>
          <a:p>
            <a:pPr eaLnBrk="1" hangingPunct="1"/>
            <a:r>
              <a:rPr lang="en-US" smtClean="0"/>
              <a:t>Section 1 Conclusion</a:t>
            </a:r>
          </a:p>
        </p:txBody>
      </p:sp>
      <p:sp>
        <p:nvSpPr>
          <p:cNvPr id="28676" name="Footer Placeholder 3"/>
          <p:cNvSpPr>
            <a:spLocks noGrp="1"/>
          </p:cNvSpPr>
          <p:nvPr>
            <p:ph type="ftr" sz="quarter" idx="11"/>
          </p:nvPr>
        </p:nvSpPr>
        <p:spPr>
          <a:noFill/>
        </p:spPr>
        <p:txBody>
          <a:bodyPr/>
          <a:lstStyle/>
          <a:p>
            <a:r>
              <a:rPr lang="en-US" smtClean="0"/>
              <a:t>© Aaron Ahuvia 2008</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762000" y="3429000"/>
            <a:ext cx="7772400" cy="1470025"/>
          </a:xfrm>
        </p:spPr>
        <p:txBody>
          <a:bodyPr/>
          <a:lstStyle/>
          <a:p>
            <a:pPr eaLnBrk="1" hangingPunct="1"/>
            <a:r>
              <a:rPr lang="en-US" sz="4000" smtClean="0">
                <a:solidFill>
                  <a:srgbClr val="FF3300"/>
                </a:solidFill>
              </a:rPr>
              <a:t>If support for peace is strong, what’s the problem?</a:t>
            </a:r>
          </a:p>
        </p:txBody>
      </p:sp>
      <p:sp>
        <p:nvSpPr>
          <p:cNvPr id="29699" name="Rectangle 4"/>
          <p:cNvSpPr>
            <a:spLocks noGrp="1" noChangeArrowheads="1"/>
          </p:cNvSpPr>
          <p:nvPr>
            <p:ph type="subTitle" idx="1"/>
          </p:nvPr>
        </p:nvSpPr>
        <p:spPr>
          <a:xfrm>
            <a:off x="1371600" y="1524000"/>
            <a:ext cx="6400800" cy="1752600"/>
          </a:xfrm>
        </p:spPr>
        <p:txBody>
          <a:bodyPr/>
          <a:lstStyle/>
          <a:p>
            <a:pPr marL="609600" indent="-609600" eaLnBrk="1" hangingPunct="1"/>
            <a:r>
              <a:rPr lang="en-US" smtClean="0"/>
              <a:t>Section 2</a:t>
            </a:r>
          </a:p>
        </p:txBody>
      </p:sp>
      <p:sp>
        <p:nvSpPr>
          <p:cNvPr id="29700" name="Footer Placeholder 3"/>
          <p:cNvSpPr>
            <a:spLocks noGrp="1"/>
          </p:cNvSpPr>
          <p:nvPr>
            <p:ph type="ftr" sz="quarter" idx="11"/>
          </p:nvPr>
        </p:nvSpPr>
        <p:spPr>
          <a:noFill/>
        </p:spPr>
        <p:txBody>
          <a:bodyPr/>
          <a:lstStyle/>
          <a:p>
            <a:r>
              <a:rPr lang="en-US" smtClean="0"/>
              <a:t>© Aaron Ahuvia 2008</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4000" smtClean="0"/>
              <a:t>Guess the Poll Results</a:t>
            </a:r>
          </a:p>
        </p:txBody>
      </p:sp>
      <p:sp>
        <p:nvSpPr>
          <p:cNvPr id="16387" name="Rectangle 4"/>
          <p:cNvSpPr>
            <a:spLocks noGrp="1" noChangeArrowheads="1"/>
          </p:cNvSpPr>
          <p:nvPr>
            <p:ph type="body" sz="half" idx="1"/>
          </p:nvPr>
        </p:nvSpPr>
        <p:spPr/>
        <p:txBody>
          <a:bodyPr/>
          <a:lstStyle/>
          <a:p>
            <a:pPr marL="117475" indent="-117475" eaLnBrk="1" hangingPunct="1">
              <a:lnSpc>
                <a:spcPct val="90000"/>
              </a:lnSpc>
              <a:buFontTx/>
              <a:buNone/>
            </a:pPr>
            <a:r>
              <a:rPr lang="en-US" smtClean="0"/>
              <a:t>What percentage of </a:t>
            </a:r>
            <a:r>
              <a:rPr lang="en-US" i="1" smtClean="0"/>
              <a:t>Jewish</a:t>
            </a:r>
            <a:r>
              <a:rPr lang="en-US" smtClean="0"/>
              <a:t> Americans agreed with this statement:</a:t>
            </a:r>
          </a:p>
          <a:p>
            <a:pPr marL="117475" indent="-117475" eaLnBrk="1" hangingPunct="1">
              <a:lnSpc>
                <a:spcPct val="90000"/>
              </a:lnSpc>
            </a:pPr>
            <a:r>
              <a:rPr lang="en-US" smtClean="0"/>
              <a:t>Do you agree or disagree that Palestinians have a right to live in a secure and independent state of their own?</a:t>
            </a:r>
          </a:p>
          <a:p>
            <a:pPr marL="117475" indent="-117475" eaLnBrk="1" hangingPunct="1">
              <a:lnSpc>
                <a:spcPct val="90000"/>
              </a:lnSpc>
              <a:buFontTx/>
              <a:buNone/>
            </a:pPr>
            <a:r>
              <a:rPr lang="en-US" sz="2400" smtClean="0"/>
              <a:t>Agree 		_____ %</a:t>
            </a:r>
          </a:p>
        </p:txBody>
      </p:sp>
      <p:sp>
        <p:nvSpPr>
          <p:cNvPr id="16388" name="Rectangle 5"/>
          <p:cNvSpPr>
            <a:spLocks noGrp="1" noChangeArrowheads="1"/>
          </p:cNvSpPr>
          <p:nvPr>
            <p:ph type="body" sz="half" idx="2"/>
          </p:nvPr>
        </p:nvSpPr>
        <p:spPr>
          <a:xfrm>
            <a:off x="4648200" y="1600200"/>
            <a:ext cx="4267200" cy="4525963"/>
          </a:xfrm>
        </p:spPr>
        <p:txBody>
          <a:bodyPr/>
          <a:lstStyle/>
          <a:p>
            <a:pPr eaLnBrk="1" hangingPunct="1">
              <a:buFontTx/>
              <a:buNone/>
            </a:pPr>
            <a:r>
              <a:rPr lang="en-US" smtClean="0"/>
              <a:t>What percentage of </a:t>
            </a:r>
            <a:r>
              <a:rPr lang="en-US" i="1" smtClean="0"/>
              <a:t>Arab </a:t>
            </a:r>
            <a:r>
              <a:rPr lang="en-US" smtClean="0"/>
              <a:t> Americans agreed with this statement:</a:t>
            </a:r>
          </a:p>
          <a:p>
            <a:pPr eaLnBrk="1" hangingPunct="1"/>
            <a:r>
              <a:rPr lang="en-US" smtClean="0"/>
              <a:t>Do you agree or disagree that Israelis have a right to live in a secure and independent state of their own?</a:t>
            </a:r>
          </a:p>
          <a:p>
            <a:pPr eaLnBrk="1" hangingPunct="1">
              <a:buFontTx/>
              <a:buNone/>
            </a:pPr>
            <a:r>
              <a:rPr lang="en-US" sz="2400" smtClean="0"/>
              <a:t>Agree 		_____ %</a:t>
            </a:r>
          </a:p>
        </p:txBody>
      </p:sp>
      <p:sp>
        <p:nvSpPr>
          <p:cNvPr id="16389" name="Text Box 6"/>
          <p:cNvSpPr txBox="1">
            <a:spLocks noChangeArrowheads="1"/>
          </p:cNvSpPr>
          <p:nvPr/>
        </p:nvSpPr>
        <p:spPr bwMode="auto">
          <a:xfrm>
            <a:off x="457200" y="6248400"/>
            <a:ext cx="8229600" cy="366713"/>
          </a:xfrm>
          <a:prstGeom prst="rect">
            <a:avLst/>
          </a:prstGeom>
          <a:noFill/>
          <a:ln w="9525">
            <a:noFill/>
            <a:miter lim="800000"/>
            <a:headEnd/>
            <a:tailEnd/>
          </a:ln>
        </p:spPr>
        <p:txBody>
          <a:bodyPr>
            <a:spAutoFit/>
          </a:bodyPr>
          <a:lstStyle/>
          <a:p>
            <a:pPr eaLnBrk="0" hangingPunct="0">
              <a:spcBef>
                <a:spcPct val="50000"/>
              </a:spcBef>
            </a:pPr>
            <a:r>
              <a:rPr lang="en-US"/>
              <a:t>Poll conducted May 2007 by Zogby International. N= 501 in each group.</a:t>
            </a:r>
          </a:p>
        </p:txBody>
      </p:sp>
      <p:sp>
        <p:nvSpPr>
          <p:cNvPr id="16390" name="Footer Placeholder 5"/>
          <p:cNvSpPr>
            <a:spLocks noGrp="1"/>
          </p:cNvSpPr>
          <p:nvPr>
            <p:ph type="ftr" sz="quarter" idx="11"/>
          </p:nvPr>
        </p:nvSpPr>
        <p:spPr>
          <a:noFill/>
        </p:spPr>
        <p:txBody>
          <a:bodyPr/>
          <a:lstStyle/>
          <a:p>
            <a:r>
              <a:rPr lang="en-US" smtClean="0"/>
              <a:t>© Aaron Ahuvia 2008</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28600" y="304800"/>
            <a:ext cx="8763000" cy="609600"/>
          </a:xfrm>
        </p:spPr>
        <p:txBody>
          <a:bodyPr/>
          <a:lstStyle/>
          <a:p>
            <a:pPr eaLnBrk="1" hangingPunct="1"/>
            <a:r>
              <a:rPr lang="en-US" sz="3200" smtClean="0"/>
              <a:t>Would you buy these books?</a:t>
            </a:r>
          </a:p>
        </p:txBody>
      </p:sp>
      <p:graphicFrame>
        <p:nvGraphicFramePr>
          <p:cNvPr id="5122" name="Object 3"/>
          <p:cNvGraphicFramePr>
            <a:graphicFrameLocks noChangeAspect="1"/>
          </p:cNvGraphicFramePr>
          <p:nvPr/>
        </p:nvGraphicFramePr>
        <p:xfrm>
          <a:off x="304800" y="1168400"/>
          <a:ext cx="8534400" cy="5689600"/>
        </p:xfrm>
        <a:graphic>
          <a:graphicData uri="http://schemas.openxmlformats.org/presentationml/2006/ole">
            <mc:AlternateContent xmlns:mc="http://schemas.openxmlformats.org/markup-compatibility/2006">
              <mc:Choice xmlns:v="urn:schemas-microsoft-com:vml" Requires="v">
                <p:oleObj spid="_x0000_s5130" name="CorelPhotoPaint.Image.6" r:id="rId4" imgW="8048780" imgH="5365854" progId="">
                  <p:embed/>
                </p:oleObj>
              </mc:Choice>
              <mc:Fallback>
                <p:oleObj name="CorelPhotoPaint.Image.6" r:id="rId4" imgW="8048780" imgH="5365854"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168400"/>
                        <a:ext cx="8534400" cy="568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124" name="Footer Placeholder 3"/>
          <p:cNvSpPr>
            <a:spLocks noGrp="1"/>
          </p:cNvSpPr>
          <p:nvPr>
            <p:ph type="ftr" sz="quarter" idx="11"/>
          </p:nvPr>
        </p:nvSpPr>
        <p:spPr>
          <a:noFill/>
        </p:spPr>
        <p:txBody>
          <a:bodyPr/>
          <a:lstStyle/>
          <a:p>
            <a:r>
              <a:rPr lang="en-US" smtClean="0"/>
              <a:t>© Aaron Ahuvia 2008</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A basic model of motivation</a:t>
            </a:r>
          </a:p>
        </p:txBody>
      </p:sp>
      <p:sp>
        <p:nvSpPr>
          <p:cNvPr id="30723" name="Rectangle 3"/>
          <p:cNvSpPr>
            <a:spLocks noGrp="1" noChangeArrowheads="1"/>
          </p:cNvSpPr>
          <p:nvPr>
            <p:ph type="body" idx="1"/>
          </p:nvPr>
        </p:nvSpPr>
        <p:spPr>
          <a:xfrm>
            <a:off x="228600" y="3033713"/>
            <a:ext cx="1879600" cy="685800"/>
          </a:xfrm>
        </p:spPr>
        <p:txBody>
          <a:bodyPr/>
          <a:lstStyle/>
          <a:p>
            <a:pPr eaLnBrk="1" hangingPunct="1">
              <a:buFontTx/>
              <a:buNone/>
            </a:pPr>
            <a:r>
              <a:rPr lang="en-US" sz="2800" smtClean="0"/>
              <a:t>Motivation</a:t>
            </a:r>
          </a:p>
        </p:txBody>
      </p:sp>
      <p:sp>
        <p:nvSpPr>
          <p:cNvPr id="30724" name="Text Box 5"/>
          <p:cNvSpPr txBox="1">
            <a:spLocks noChangeArrowheads="1"/>
          </p:cNvSpPr>
          <p:nvPr/>
        </p:nvSpPr>
        <p:spPr bwMode="auto">
          <a:xfrm>
            <a:off x="2728913" y="2900363"/>
            <a:ext cx="2065337" cy="954087"/>
          </a:xfrm>
          <a:prstGeom prst="rect">
            <a:avLst/>
          </a:prstGeom>
          <a:noFill/>
          <a:ln w="9525">
            <a:noFill/>
            <a:miter lim="800000"/>
            <a:headEnd/>
            <a:tailEnd/>
          </a:ln>
        </p:spPr>
        <p:txBody>
          <a:bodyPr>
            <a:spAutoFit/>
          </a:bodyPr>
          <a:lstStyle/>
          <a:p>
            <a:pPr eaLnBrk="0" hangingPunct="0">
              <a:spcBef>
                <a:spcPct val="50000"/>
              </a:spcBef>
            </a:pPr>
            <a:r>
              <a:rPr lang="en-US" sz="2800"/>
              <a:t>Desirability of outcome</a:t>
            </a:r>
          </a:p>
        </p:txBody>
      </p:sp>
      <p:sp>
        <p:nvSpPr>
          <p:cNvPr id="30725" name="Text Box 6"/>
          <p:cNvSpPr txBox="1">
            <a:spLocks noChangeArrowheads="1"/>
          </p:cNvSpPr>
          <p:nvPr/>
        </p:nvSpPr>
        <p:spPr bwMode="auto">
          <a:xfrm>
            <a:off x="5553075" y="2900363"/>
            <a:ext cx="2252663" cy="954087"/>
          </a:xfrm>
          <a:prstGeom prst="rect">
            <a:avLst/>
          </a:prstGeom>
          <a:noFill/>
          <a:ln w="9525">
            <a:noFill/>
            <a:miter lim="800000"/>
            <a:headEnd/>
            <a:tailEnd/>
          </a:ln>
        </p:spPr>
        <p:txBody>
          <a:bodyPr>
            <a:spAutoFit/>
          </a:bodyPr>
          <a:lstStyle/>
          <a:p>
            <a:pPr eaLnBrk="0" hangingPunct="0">
              <a:spcBef>
                <a:spcPct val="50000"/>
              </a:spcBef>
            </a:pPr>
            <a:r>
              <a:rPr lang="en-US" sz="2800"/>
              <a:t>Probability of success</a:t>
            </a:r>
          </a:p>
        </p:txBody>
      </p:sp>
      <p:sp>
        <p:nvSpPr>
          <p:cNvPr id="30726" name="Text Box 8"/>
          <p:cNvSpPr txBox="1">
            <a:spLocks noChangeArrowheads="1"/>
          </p:cNvSpPr>
          <p:nvPr/>
        </p:nvSpPr>
        <p:spPr bwMode="auto">
          <a:xfrm>
            <a:off x="4945063" y="3117850"/>
            <a:ext cx="457200" cy="519113"/>
          </a:xfrm>
          <a:prstGeom prst="rect">
            <a:avLst/>
          </a:prstGeom>
          <a:noFill/>
          <a:ln w="9525">
            <a:noFill/>
            <a:miter lim="800000"/>
            <a:headEnd/>
            <a:tailEnd/>
          </a:ln>
        </p:spPr>
        <p:txBody>
          <a:bodyPr>
            <a:spAutoFit/>
          </a:bodyPr>
          <a:lstStyle/>
          <a:p>
            <a:pPr eaLnBrk="0" hangingPunct="0">
              <a:spcBef>
                <a:spcPct val="50000"/>
              </a:spcBef>
            </a:pPr>
            <a:r>
              <a:rPr lang="en-US" sz="2800"/>
              <a:t>x</a:t>
            </a:r>
          </a:p>
        </p:txBody>
      </p:sp>
      <p:sp>
        <p:nvSpPr>
          <p:cNvPr id="30727" name="Footer Placeholder 6"/>
          <p:cNvSpPr>
            <a:spLocks noGrp="1"/>
          </p:cNvSpPr>
          <p:nvPr>
            <p:ph type="ftr" sz="quarter" idx="11"/>
          </p:nvPr>
        </p:nvSpPr>
        <p:spPr>
          <a:noFill/>
        </p:spPr>
        <p:txBody>
          <a:bodyPr/>
          <a:lstStyle/>
          <a:p>
            <a:r>
              <a:rPr lang="en-US" smtClean="0"/>
              <a:t>© Aaron Ahuvia 2008</a:t>
            </a:r>
          </a:p>
        </p:txBody>
      </p:sp>
      <p:sp>
        <p:nvSpPr>
          <p:cNvPr id="30728" name="Rectangle 7"/>
          <p:cNvSpPr>
            <a:spLocks noChangeArrowheads="1"/>
          </p:cNvSpPr>
          <p:nvPr/>
        </p:nvSpPr>
        <p:spPr bwMode="auto">
          <a:xfrm>
            <a:off x="2259013" y="3192463"/>
            <a:ext cx="319087" cy="368300"/>
          </a:xfrm>
          <a:prstGeom prst="rect">
            <a:avLst/>
          </a:prstGeom>
          <a:noFill/>
          <a:ln w="9525">
            <a:noFill/>
            <a:miter lim="800000"/>
            <a:headEnd/>
            <a:tailEnd/>
          </a:ln>
        </p:spPr>
        <p:txBody>
          <a:bodyPr wrap="none">
            <a:spAutoFit/>
          </a:bodyPr>
          <a:lstStyle/>
          <a:p>
            <a:r>
              <a:rPr lang="en-US"/>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546100" y="668338"/>
            <a:ext cx="8420100" cy="639762"/>
          </a:xfrm>
        </p:spPr>
        <p:txBody>
          <a:bodyPr/>
          <a:lstStyle/>
          <a:p>
            <a:pPr eaLnBrk="1" hangingPunct="1"/>
            <a:r>
              <a:rPr lang="en-US" sz="2400" smtClean="0"/>
              <a:t>Looking at the minority of each side that opposed a two-state solution in 2002 (40% of Israelis, 48% of Palestinians),</a:t>
            </a:r>
            <a:r>
              <a:rPr lang="en-US" sz="3200" smtClean="0"/>
              <a:t> </a:t>
            </a:r>
            <a:br>
              <a:rPr lang="en-US" sz="3200" smtClean="0"/>
            </a:br>
            <a:r>
              <a:rPr lang="en-US" sz="4000" smtClean="0"/>
              <a:t>why were they opposed?</a:t>
            </a:r>
          </a:p>
        </p:txBody>
      </p:sp>
      <p:graphicFrame>
        <p:nvGraphicFramePr>
          <p:cNvPr id="6146" name="Object 3"/>
          <p:cNvGraphicFramePr>
            <a:graphicFrameLocks noGrp="1" noChangeAspect="1"/>
          </p:cNvGraphicFramePr>
          <p:nvPr>
            <p:ph idx="4294967295"/>
          </p:nvPr>
        </p:nvGraphicFramePr>
        <p:xfrm>
          <a:off x="0" y="2058988"/>
          <a:ext cx="7899400" cy="4570412"/>
        </p:xfrm>
        <a:graphic>
          <a:graphicData uri="http://schemas.openxmlformats.org/presentationml/2006/ole">
            <mc:AlternateContent xmlns:mc="http://schemas.openxmlformats.org/markup-compatibility/2006">
              <mc:Choice xmlns:v="urn:schemas-microsoft-com:vml" Requires="v">
                <p:oleObj spid="_x0000_s6154" r:id="rId5" imgW="7901101" imgH="4572396" progId="Excel.Chart.8">
                  <p:embed/>
                </p:oleObj>
              </mc:Choice>
              <mc:Fallback>
                <p:oleObj r:id="rId5" imgW="7901101" imgH="4572396" progId="Excel.Char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058988"/>
                        <a:ext cx="7899400" cy="4570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8" name="Footer Placeholder 3"/>
          <p:cNvSpPr>
            <a:spLocks noGrp="1"/>
          </p:cNvSpPr>
          <p:nvPr>
            <p:ph type="ftr" sz="quarter" idx="11"/>
          </p:nvPr>
        </p:nvSpPr>
        <p:spPr>
          <a:noFill/>
        </p:spPr>
        <p:txBody>
          <a:bodyPr/>
          <a:lstStyle/>
          <a:p>
            <a:r>
              <a:rPr lang="en-US" smtClean="0"/>
              <a:t>© Aaron Ahuvia 2008</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4000" b="1" smtClean="0"/>
              <a:t>To American Jews, </a:t>
            </a:r>
            <a:br>
              <a:rPr lang="en-US" sz="4000" b="1" smtClean="0"/>
            </a:br>
            <a:r>
              <a:rPr lang="en-US" sz="4000" b="1" smtClean="0"/>
              <a:t>the big issue is this:</a:t>
            </a:r>
          </a:p>
        </p:txBody>
      </p:sp>
      <p:sp>
        <p:nvSpPr>
          <p:cNvPr id="31747" name="Rectangle 3"/>
          <p:cNvSpPr>
            <a:spLocks noGrp="1" noChangeArrowheads="1"/>
          </p:cNvSpPr>
          <p:nvPr>
            <p:ph type="body" idx="1"/>
          </p:nvPr>
        </p:nvSpPr>
        <p:spPr/>
        <p:txBody>
          <a:bodyPr/>
          <a:lstStyle/>
          <a:p>
            <a:pPr marL="57150" indent="0" eaLnBrk="1" hangingPunct="1">
              <a:lnSpc>
                <a:spcPct val="80000"/>
              </a:lnSpc>
              <a:buFontTx/>
              <a:buNone/>
            </a:pPr>
            <a:r>
              <a:rPr lang="en-US" sz="2400" smtClean="0"/>
              <a:t>The best predictor of American Jews’ willingness to support compromise is </a:t>
            </a:r>
            <a:r>
              <a:rPr lang="en-US" sz="2400" b="1" smtClean="0"/>
              <a:t>not</a:t>
            </a:r>
            <a:r>
              <a:rPr lang="en-US" sz="2400" smtClean="0"/>
              <a:t> their </a:t>
            </a:r>
            <a:r>
              <a:rPr lang="en-US" sz="2400" i="1" smtClean="0"/>
              <a:t>religious</a:t>
            </a:r>
            <a:r>
              <a:rPr lang="en-US" sz="2400" smtClean="0"/>
              <a:t> </a:t>
            </a:r>
            <a:r>
              <a:rPr lang="en-US" sz="2400" i="1" smtClean="0"/>
              <a:t>views</a:t>
            </a:r>
            <a:r>
              <a:rPr lang="en-US" sz="2400" smtClean="0"/>
              <a:t>, not their general </a:t>
            </a:r>
            <a:r>
              <a:rPr lang="en-US" sz="2400" i="1" smtClean="0"/>
              <a:t>political</a:t>
            </a:r>
            <a:r>
              <a:rPr lang="en-US" sz="2400" smtClean="0"/>
              <a:t> </a:t>
            </a:r>
            <a:r>
              <a:rPr lang="en-US" sz="2400" i="1" smtClean="0"/>
              <a:t>views</a:t>
            </a:r>
            <a:r>
              <a:rPr lang="en-US" sz="2400" smtClean="0"/>
              <a:t>, and not even the strength of their </a:t>
            </a:r>
            <a:r>
              <a:rPr lang="en-US" sz="2400" i="1" smtClean="0"/>
              <a:t>emotional attachment </a:t>
            </a:r>
            <a:r>
              <a:rPr lang="en-US" sz="2400" smtClean="0"/>
              <a:t>to Israel. Rather, it is their agreement with this statement:</a:t>
            </a:r>
          </a:p>
          <a:p>
            <a:pPr marL="57150" indent="0" eaLnBrk="1" hangingPunct="1">
              <a:lnSpc>
                <a:spcPct val="80000"/>
              </a:lnSpc>
              <a:buFontTx/>
              <a:buNone/>
            </a:pPr>
            <a:endParaRPr lang="en-US" sz="2400" smtClean="0"/>
          </a:p>
          <a:p>
            <a:pPr marL="800100" lvl="1" eaLnBrk="1" hangingPunct="1">
              <a:lnSpc>
                <a:spcPct val="80000"/>
              </a:lnSpc>
            </a:pPr>
            <a:r>
              <a:rPr lang="en-US" smtClean="0"/>
              <a:t>“The goal of the Arabs is not the return of occupied territories but rather the destruction of Israel.”</a:t>
            </a:r>
          </a:p>
          <a:p>
            <a:pPr marL="800100" lvl="1" eaLnBrk="1" hangingPunct="1">
              <a:lnSpc>
                <a:spcPct val="80000"/>
              </a:lnSpc>
              <a:buFontTx/>
              <a:buNone/>
            </a:pPr>
            <a:endParaRPr lang="en-US" smtClean="0"/>
          </a:p>
          <a:p>
            <a:pPr lvl="2" algn="just" eaLnBrk="1" hangingPunct="1">
              <a:lnSpc>
                <a:spcPct val="80000"/>
              </a:lnSpc>
            </a:pPr>
            <a:r>
              <a:rPr lang="en-US" sz="1800" smtClean="0"/>
              <a:t>Perlman, Joel (2007), </a:t>
            </a:r>
            <a:r>
              <a:rPr lang="en-US" sz="1800" i="1" smtClean="0"/>
              <a:t>American Jewish Opinion about the Future of the West Bank: A Reanalysis of American Jewish Committee Surveys,</a:t>
            </a:r>
            <a:r>
              <a:rPr lang="en-US" sz="1800" smtClean="0"/>
              <a:t> Working Paper 526, The Levy Economics Institute of Bard College.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4000" smtClean="0"/>
              <a:t>What U.S. Jews don’t appreciate...</a:t>
            </a:r>
          </a:p>
        </p:txBody>
      </p:sp>
      <p:sp>
        <p:nvSpPr>
          <p:cNvPr id="32771" name="Rectangle 3"/>
          <p:cNvSpPr>
            <a:spLocks noGrp="1" noChangeArrowheads="1"/>
          </p:cNvSpPr>
          <p:nvPr>
            <p:ph type="body" idx="1"/>
          </p:nvPr>
        </p:nvSpPr>
        <p:spPr/>
        <p:txBody>
          <a:bodyPr/>
          <a:lstStyle/>
          <a:p>
            <a:pPr marL="0" indent="0" eaLnBrk="1" hangingPunct="1">
              <a:buFontTx/>
              <a:buNone/>
            </a:pPr>
            <a:r>
              <a:rPr lang="en-US" smtClean="0"/>
              <a:t>is that most Palestinians </a:t>
            </a:r>
            <a:r>
              <a:rPr lang="en-US" i="1" u="sng" smtClean="0"/>
              <a:t>really believe that</a:t>
            </a:r>
            <a:endParaRPr lang="en-US" smtClean="0"/>
          </a:p>
          <a:p>
            <a:pPr marL="0" indent="0" eaLnBrk="1" hangingPunct="1">
              <a:buFontTx/>
              <a:buNone/>
            </a:pPr>
            <a:endParaRPr lang="en-US" smtClean="0"/>
          </a:p>
          <a:p>
            <a:pPr marL="0" indent="0" eaLnBrk="1" hangingPunct="1">
              <a:buFontTx/>
              <a:buNone/>
            </a:pPr>
            <a:r>
              <a:rPr lang="en-US" i="1" smtClean="0">
                <a:solidFill>
                  <a:srgbClr val="FF3300"/>
                </a:solidFill>
              </a:rPr>
              <a:t>Israel is inherently expansionist and </a:t>
            </a:r>
          </a:p>
          <a:p>
            <a:pPr marL="0" indent="0" eaLnBrk="1" hangingPunct="1">
              <a:buFontTx/>
              <a:buNone/>
            </a:pPr>
            <a:r>
              <a:rPr lang="en-US" i="1" smtClean="0">
                <a:solidFill>
                  <a:srgbClr val="FF3300"/>
                </a:solidFill>
              </a:rPr>
              <a:t>will never settle for any deal that will </a:t>
            </a:r>
          </a:p>
          <a:p>
            <a:pPr marL="0" indent="0" eaLnBrk="1" hangingPunct="1">
              <a:buFontTx/>
              <a:buNone/>
            </a:pPr>
            <a:r>
              <a:rPr lang="en-US" i="1" smtClean="0">
                <a:solidFill>
                  <a:srgbClr val="FF3300"/>
                </a:solidFill>
              </a:rPr>
              <a:t>leave Palestinians with a viable state</a:t>
            </a:r>
            <a:r>
              <a:rPr lang="en-US" smtClean="0">
                <a:solidFill>
                  <a:srgbClr val="FF3300"/>
                </a:solidFill>
              </a:rPr>
              <a:t>.</a:t>
            </a:r>
          </a:p>
        </p:txBody>
      </p:sp>
      <p:sp>
        <p:nvSpPr>
          <p:cNvPr id="32772" name="Footer Placeholder 3"/>
          <p:cNvSpPr>
            <a:spLocks noGrp="1"/>
          </p:cNvSpPr>
          <p:nvPr>
            <p:ph type="ftr" sz="quarter" idx="11"/>
          </p:nvPr>
        </p:nvSpPr>
        <p:spPr>
          <a:noFill/>
        </p:spPr>
        <p:txBody>
          <a:bodyPr/>
          <a:lstStyle/>
          <a:p>
            <a:r>
              <a:rPr lang="en-US" smtClean="0"/>
              <a:t>© Aaron Ahuvia 2008</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The issue in the debate between Palestinians is . . .</a:t>
            </a:r>
          </a:p>
        </p:txBody>
      </p:sp>
      <p:sp>
        <p:nvSpPr>
          <p:cNvPr id="33795" name="Content Placeholder 4"/>
          <p:cNvSpPr>
            <a:spLocks noGrp="1"/>
          </p:cNvSpPr>
          <p:nvPr>
            <p:ph idx="1"/>
          </p:nvPr>
        </p:nvSpPr>
        <p:spPr>
          <a:xfrm>
            <a:off x="457200" y="2806700"/>
            <a:ext cx="8229600" cy="3319463"/>
          </a:xfrm>
        </p:spPr>
        <p:txBody>
          <a:bodyPr/>
          <a:lstStyle/>
          <a:p>
            <a:pPr marL="0" indent="0">
              <a:buFontTx/>
              <a:buNone/>
            </a:pPr>
            <a:r>
              <a:rPr lang="en-US" smtClean="0">
                <a:solidFill>
                  <a:srgbClr val="FF0000"/>
                </a:solidFill>
              </a:rPr>
              <a:t>“Is Israel willing to reach a peace agreement which includes a viable Palestinian state with the Arab neighborhoods of East Jerusalem as it’s capital?”</a:t>
            </a:r>
          </a:p>
        </p:txBody>
      </p:sp>
      <p:sp>
        <p:nvSpPr>
          <p:cNvPr id="33796" name="Footer Placeholder 3"/>
          <p:cNvSpPr>
            <a:spLocks noGrp="1"/>
          </p:cNvSpPr>
          <p:nvPr>
            <p:ph type="ftr" sz="quarter" idx="11"/>
          </p:nvPr>
        </p:nvSpPr>
        <p:spPr>
          <a:noFill/>
        </p:spPr>
        <p:txBody>
          <a:bodyPr/>
          <a:lstStyle/>
          <a:p>
            <a:r>
              <a:rPr lang="en-US" smtClean="0"/>
              <a:t>© Aaron Ahuvia 2008</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type="title"/>
          </p:nvPr>
        </p:nvSpPr>
        <p:spPr/>
        <p:txBody>
          <a:bodyPr/>
          <a:lstStyle/>
          <a:p>
            <a:pPr eaLnBrk="1" hangingPunct="1"/>
            <a:r>
              <a:rPr lang="en-US" sz="4000" smtClean="0"/>
              <a:t>Palestinians don’t see Israel as making serious compromises</a:t>
            </a:r>
          </a:p>
        </p:txBody>
      </p:sp>
      <p:graphicFrame>
        <p:nvGraphicFramePr>
          <p:cNvPr id="7170" name="Object 6"/>
          <p:cNvGraphicFramePr>
            <a:graphicFrameLocks noGrp="1" noChangeAspect="1"/>
          </p:cNvGraphicFramePr>
          <p:nvPr>
            <p:ph sz="half" idx="1"/>
          </p:nvPr>
        </p:nvGraphicFramePr>
        <p:xfrm>
          <a:off x="4495800" y="2362200"/>
          <a:ext cx="4572000" cy="3189288"/>
        </p:xfrm>
        <a:graphic>
          <a:graphicData uri="http://schemas.openxmlformats.org/presentationml/2006/ole">
            <mc:AlternateContent xmlns:mc="http://schemas.openxmlformats.org/markup-compatibility/2006">
              <mc:Choice xmlns:v="urn:schemas-microsoft-com:vml" Requires="v">
                <p:oleObj spid="_x0000_s7183" r:id="rId5" imgW="4572396" imgH="3188484" progId="Excel.Chart.8">
                  <p:embed/>
                </p:oleObj>
              </mc:Choice>
              <mc:Fallback>
                <p:oleObj r:id="rId5" imgW="4572396" imgH="3188484" progId="Excel.Chart.8">
                  <p:embed/>
                  <p:pic>
                    <p:nvPicPr>
                      <p:cNvPr id="0" name="Object 6"/>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2362200"/>
                        <a:ext cx="4572000" cy="3189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3" name="Text Box 4"/>
          <p:cNvSpPr txBox="1">
            <a:spLocks noChangeArrowheads="1"/>
          </p:cNvSpPr>
          <p:nvPr/>
        </p:nvSpPr>
        <p:spPr bwMode="auto">
          <a:xfrm>
            <a:off x="838200" y="6019800"/>
            <a:ext cx="7620000" cy="522288"/>
          </a:xfrm>
          <a:prstGeom prst="rect">
            <a:avLst/>
          </a:prstGeom>
          <a:solidFill>
            <a:schemeClr val="bg1"/>
          </a:solidFill>
          <a:ln w="9525">
            <a:noFill/>
            <a:miter lim="800000"/>
            <a:headEnd/>
            <a:tailEnd/>
          </a:ln>
        </p:spPr>
        <p:txBody>
          <a:bodyPr>
            <a:spAutoFit/>
          </a:bodyPr>
          <a:lstStyle/>
          <a:p>
            <a:pPr algn="ctr" eaLnBrk="0" hangingPunct="0"/>
            <a:r>
              <a:rPr lang="en-US" sz="1400"/>
              <a:t>Phone survey of 713 randomly selected Palestinians in the West Bank and Gaza, by Near East Consulting (NEC), August 2006.</a:t>
            </a:r>
          </a:p>
        </p:txBody>
      </p:sp>
      <p:sp>
        <p:nvSpPr>
          <p:cNvPr id="7174" name="Rectangle 10"/>
          <p:cNvSpPr>
            <a:spLocks noChangeArrowheads="1"/>
          </p:cNvSpPr>
          <p:nvPr/>
        </p:nvSpPr>
        <p:spPr bwMode="auto">
          <a:xfrm>
            <a:off x="4645025" y="1600200"/>
            <a:ext cx="4298950" cy="584200"/>
          </a:xfrm>
          <a:prstGeom prst="rect">
            <a:avLst/>
          </a:prstGeom>
          <a:noFill/>
          <a:ln w="9525">
            <a:noFill/>
            <a:miter lim="800000"/>
            <a:headEnd/>
            <a:tailEnd/>
          </a:ln>
        </p:spPr>
        <p:txBody>
          <a:bodyPr>
            <a:spAutoFit/>
          </a:bodyPr>
          <a:lstStyle/>
          <a:p>
            <a:pPr eaLnBrk="0" hangingPunct="0"/>
            <a:r>
              <a:rPr lang="en-US" b="1"/>
              <a:t>Is Israel ready to compromise?</a:t>
            </a:r>
          </a:p>
          <a:p>
            <a:pPr eaLnBrk="0" hangingPunct="0"/>
            <a:r>
              <a:rPr lang="en-US" sz="1400"/>
              <a:t>“Do Palestinians have a peace partner in Israel?”</a:t>
            </a:r>
          </a:p>
        </p:txBody>
      </p:sp>
      <p:graphicFrame>
        <p:nvGraphicFramePr>
          <p:cNvPr id="7171" name="Object 14"/>
          <p:cNvGraphicFramePr>
            <a:graphicFrameLocks noChangeAspect="1"/>
          </p:cNvGraphicFramePr>
          <p:nvPr/>
        </p:nvGraphicFramePr>
        <p:xfrm>
          <a:off x="76200" y="2362200"/>
          <a:ext cx="4267200" cy="3200400"/>
        </p:xfrm>
        <a:graphic>
          <a:graphicData uri="http://schemas.openxmlformats.org/presentationml/2006/ole">
            <mc:AlternateContent xmlns:mc="http://schemas.openxmlformats.org/markup-compatibility/2006">
              <mc:Choice xmlns:v="urn:schemas-microsoft-com:vml" Requires="v">
                <p:oleObj spid="_x0000_s7184" r:id="rId8" imgW="4267570" imgH="3200677" progId="Excel.Chart.8">
                  <p:embed/>
                </p:oleObj>
              </mc:Choice>
              <mc:Fallback>
                <p:oleObj r:id="rId8" imgW="4267570" imgH="3200677" progId="Excel.Chart.8">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 y="2362200"/>
                        <a:ext cx="4267200" cy="320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Rectangle 15"/>
          <p:cNvSpPr>
            <a:spLocks noChangeArrowheads="1"/>
          </p:cNvSpPr>
          <p:nvPr/>
        </p:nvSpPr>
        <p:spPr bwMode="auto">
          <a:xfrm>
            <a:off x="46038" y="1616075"/>
            <a:ext cx="4519612" cy="614363"/>
          </a:xfrm>
          <a:prstGeom prst="rect">
            <a:avLst/>
          </a:prstGeom>
          <a:noFill/>
          <a:ln w="9525">
            <a:noFill/>
            <a:miter lim="800000"/>
            <a:headEnd/>
            <a:tailEnd/>
          </a:ln>
        </p:spPr>
        <p:txBody>
          <a:bodyPr wrap="none">
            <a:spAutoFit/>
          </a:bodyPr>
          <a:lstStyle/>
          <a:p>
            <a:pPr eaLnBrk="0" hangingPunct="0"/>
            <a:r>
              <a:rPr lang="en-US" b="1"/>
              <a:t>Are Palestinians ready to compromise?</a:t>
            </a:r>
          </a:p>
          <a:p>
            <a:pPr eaLnBrk="0" hangingPunct="0"/>
            <a:r>
              <a:rPr lang="en-US" sz="1600"/>
              <a:t>“Is there a Palestinian peace partner?”</a:t>
            </a:r>
          </a:p>
        </p:txBody>
      </p:sp>
      <p:sp>
        <p:nvSpPr>
          <p:cNvPr id="7176" name="Footer Placeholder 7"/>
          <p:cNvSpPr>
            <a:spLocks noGrp="1"/>
          </p:cNvSpPr>
          <p:nvPr>
            <p:ph type="ftr" sz="quarter" idx="11"/>
          </p:nvPr>
        </p:nvSpPr>
        <p:spPr>
          <a:noFill/>
        </p:spPr>
        <p:txBody>
          <a:bodyPr/>
          <a:lstStyle/>
          <a:p>
            <a:r>
              <a:rPr lang="en-US" smtClean="0"/>
              <a:t>© Aaron Ahuvia 2008</a:t>
            </a:r>
          </a:p>
        </p:txBody>
      </p:sp>
      <p:sp>
        <p:nvSpPr>
          <p:cNvPr id="7177" name="TextBox 8"/>
          <p:cNvSpPr txBox="1">
            <a:spLocks noChangeArrowheads="1"/>
          </p:cNvSpPr>
          <p:nvPr/>
        </p:nvSpPr>
        <p:spPr bwMode="auto">
          <a:xfrm>
            <a:off x="609600" y="4467225"/>
            <a:ext cx="714375" cy="646113"/>
          </a:xfrm>
          <a:prstGeom prst="rect">
            <a:avLst/>
          </a:prstGeom>
          <a:solidFill>
            <a:schemeClr val="bg1"/>
          </a:solidFill>
          <a:ln w="9525">
            <a:noFill/>
            <a:miter lim="800000"/>
            <a:headEnd/>
            <a:tailEnd/>
          </a:ln>
        </p:spPr>
        <p:txBody>
          <a:bodyPr>
            <a:spAutoFit/>
          </a:bodyPr>
          <a:lstStyle/>
          <a:p>
            <a:r>
              <a:rPr lang="en-US"/>
              <a:t>Yes 70%</a:t>
            </a:r>
          </a:p>
        </p:txBody>
      </p:sp>
      <p:sp>
        <p:nvSpPr>
          <p:cNvPr id="7178" name="TextBox 9"/>
          <p:cNvSpPr txBox="1">
            <a:spLocks noChangeArrowheads="1"/>
          </p:cNvSpPr>
          <p:nvPr/>
        </p:nvSpPr>
        <p:spPr bwMode="auto">
          <a:xfrm>
            <a:off x="2947988" y="3021013"/>
            <a:ext cx="714375" cy="647700"/>
          </a:xfrm>
          <a:prstGeom prst="rect">
            <a:avLst/>
          </a:prstGeom>
          <a:solidFill>
            <a:schemeClr val="bg1"/>
          </a:solidFill>
          <a:ln w="9525">
            <a:noFill/>
            <a:miter lim="800000"/>
            <a:headEnd/>
            <a:tailEnd/>
          </a:ln>
        </p:spPr>
        <p:txBody>
          <a:bodyPr>
            <a:spAutoFit/>
          </a:bodyPr>
          <a:lstStyle/>
          <a:p>
            <a:r>
              <a:rPr lang="en-US"/>
              <a:t>No</a:t>
            </a:r>
          </a:p>
          <a:p>
            <a:r>
              <a:rPr lang="en-US"/>
              <a:t>30%</a:t>
            </a:r>
          </a:p>
        </p:txBody>
      </p:sp>
      <p:sp>
        <p:nvSpPr>
          <p:cNvPr id="7179" name="TextBox 10"/>
          <p:cNvSpPr txBox="1">
            <a:spLocks noChangeArrowheads="1"/>
          </p:cNvSpPr>
          <p:nvPr/>
        </p:nvSpPr>
        <p:spPr bwMode="auto">
          <a:xfrm>
            <a:off x="5070475" y="2874963"/>
            <a:ext cx="1089025" cy="368300"/>
          </a:xfrm>
          <a:prstGeom prst="rect">
            <a:avLst/>
          </a:prstGeom>
          <a:solidFill>
            <a:schemeClr val="bg1"/>
          </a:solidFill>
          <a:ln w="9525">
            <a:noFill/>
            <a:miter lim="800000"/>
            <a:headEnd/>
            <a:tailEnd/>
          </a:ln>
        </p:spPr>
        <p:txBody>
          <a:bodyPr>
            <a:spAutoFit/>
          </a:bodyPr>
          <a:lstStyle/>
          <a:p>
            <a:r>
              <a:rPr lang="en-US"/>
              <a:t>Yes 24%</a:t>
            </a:r>
          </a:p>
        </p:txBody>
      </p:sp>
      <p:sp>
        <p:nvSpPr>
          <p:cNvPr id="7180" name="TextBox 11"/>
          <p:cNvSpPr txBox="1">
            <a:spLocks noChangeArrowheads="1"/>
          </p:cNvSpPr>
          <p:nvPr/>
        </p:nvSpPr>
        <p:spPr bwMode="auto">
          <a:xfrm>
            <a:off x="7367588" y="4667250"/>
            <a:ext cx="1087437" cy="368300"/>
          </a:xfrm>
          <a:prstGeom prst="rect">
            <a:avLst/>
          </a:prstGeom>
          <a:solidFill>
            <a:schemeClr val="bg1"/>
          </a:solidFill>
          <a:ln w="9525">
            <a:noFill/>
            <a:miter lim="800000"/>
            <a:headEnd/>
            <a:tailEnd/>
          </a:ln>
        </p:spPr>
        <p:txBody>
          <a:bodyPr>
            <a:spAutoFit/>
          </a:bodyPr>
          <a:lstStyle/>
          <a:p>
            <a:r>
              <a:rPr lang="en-US"/>
              <a:t>NO 76%</a:t>
            </a:r>
          </a:p>
        </p:txBody>
      </p:sp>
      <p:sp>
        <p:nvSpPr>
          <p:cNvPr id="7181" name="Oval 12"/>
          <p:cNvSpPr>
            <a:spLocks noChangeArrowheads="1"/>
          </p:cNvSpPr>
          <p:nvPr/>
        </p:nvSpPr>
        <p:spPr bwMode="auto">
          <a:xfrm>
            <a:off x="1239838" y="4687888"/>
            <a:ext cx="252412" cy="252412"/>
          </a:xfrm>
          <a:prstGeom prst="ellipse">
            <a:avLst/>
          </a:prstGeom>
          <a:solidFill>
            <a:schemeClr val="bg1"/>
          </a:solidFill>
          <a:ln w="9525" algn="ctr">
            <a:noFill/>
            <a:round/>
            <a:headEnd/>
            <a:tailEnd/>
          </a:ln>
        </p:spPr>
        <p:txBody>
          <a:bodyPr/>
          <a:lstStyle/>
          <a:p>
            <a:pPr eaLnBrk="0" hangingPunct="0"/>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p:txBody>
          <a:bodyPr/>
          <a:lstStyle/>
          <a:p>
            <a:r>
              <a:rPr lang="en-US" sz="3600" smtClean="0"/>
              <a:t>Palestinians don’t believe any solutions are “very realistic”</a:t>
            </a:r>
          </a:p>
        </p:txBody>
      </p:sp>
      <p:graphicFrame>
        <p:nvGraphicFramePr>
          <p:cNvPr id="8194" name="Chart Placeholder 4"/>
          <p:cNvGraphicFramePr>
            <a:graphicFrameLocks noGrp="1"/>
          </p:cNvGraphicFramePr>
          <p:nvPr>
            <p:ph type="chart" idx="1"/>
          </p:nvPr>
        </p:nvGraphicFramePr>
        <p:xfrm>
          <a:off x="457200" y="1600200"/>
          <a:ext cx="8229600" cy="4525963"/>
        </p:xfrm>
        <a:graphic>
          <a:graphicData uri="http://schemas.openxmlformats.org/presentationml/2006/ole">
            <mc:AlternateContent xmlns:mc="http://schemas.openxmlformats.org/markup-compatibility/2006">
              <mc:Choice xmlns:v="urn:schemas-microsoft-com:vml" Requires="v">
                <p:oleObj spid="_x0000_s8202" r:id="rId5" imgW="8230313" imgH="4523624" progId="Excel.Chart.8">
                  <p:embed/>
                </p:oleObj>
              </mc:Choice>
              <mc:Fallback>
                <p:oleObj r:id="rId5" imgW="8230313" imgH="4523624" progId="Excel.Chart.8">
                  <p:embed/>
                  <p:pic>
                    <p:nvPicPr>
                      <p:cNvPr id="0" name="Chart Placeholder 4"/>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600200"/>
                        <a:ext cx="8229600"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6" name="Footer Placeholder 3"/>
          <p:cNvSpPr>
            <a:spLocks noGrp="1"/>
          </p:cNvSpPr>
          <p:nvPr>
            <p:ph type="ftr" sz="quarter" idx="11"/>
          </p:nvPr>
        </p:nvSpPr>
        <p:spPr>
          <a:noFill/>
        </p:spPr>
        <p:txBody>
          <a:bodyPr/>
          <a:lstStyle/>
          <a:p>
            <a:r>
              <a:rPr lang="en-US" smtClean="0"/>
              <a:t>© Aaron Ahuvia 2008</a:t>
            </a:r>
          </a:p>
        </p:txBody>
      </p:sp>
      <p:sp>
        <p:nvSpPr>
          <p:cNvPr id="8197" name="TextBox 6"/>
          <p:cNvSpPr txBox="1">
            <a:spLocks noChangeArrowheads="1"/>
          </p:cNvSpPr>
          <p:nvPr/>
        </p:nvSpPr>
        <p:spPr bwMode="auto">
          <a:xfrm rot="-5400000">
            <a:off x="-315119" y="3164682"/>
            <a:ext cx="1271587" cy="368300"/>
          </a:xfrm>
          <a:prstGeom prst="rect">
            <a:avLst/>
          </a:prstGeom>
          <a:noFill/>
          <a:ln w="9525">
            <a:noFill/>
            <a:miter lim="800000"/>
            <a:headEnd/>
            <a:tailEnd/>
          </a:ln>
        </p:spPr>
        <p:txBody>
          <a:bodyPr>
            <a:spAutoFit/>
          </a:bodyPr>
          <a:lstStyle/>
          <a:p>
            <a:r>
              <a:rPr lang="en-US"/>
              <a:t>Percent</a:t>
            </a:r>
          </a:p>
        </p:txBody>
      </p:sp>
      <p:sp>
        <p:nvSpPr>
          <p:cNvPr id="8198" name="TextBox 7"/>
          <p:cNvSpPr txBox="1">
            <a:spLocks noChangeArrowheads="1"/>
          </p:cNvSpPr>
          <p:nvPr/>
        </p:nvSpPr>
        <p:spPr bwMode="auto">
          <a:xfrm>
            <a:off x="7367588" y="5475288"/>
            <a:ext cx="1619250" cy="1200150"/>
          </a:xfrm>
          <a:prstGeom prst="rect">
            <a:avLst/>
          </a:prstGeom>
          <a:noFill/>
          <a:ln w="9525">
            <a:noFill/>
            <a:miter lim="800000"/>
            <a:headEnd/>
            <a:tailEnd/>
          </a:ln>
        </p:spPr>
        <p:txBody>
          <a:bodyPr>
            <a:spAutoFit/>
          </a:bodyPr>
          <a:lstStyle/>
          <a:p>
            <a:r>
              <a:rPr lang="en-US" sz="1200"/>
              <a:t>Survey by </a:t>
            </a:r>
            <a:r>
              <a:rPr lang="en-GB" sz="1200"/>
              <a:t>Fafo Institute for Applied</a:t>
            </a:r>
            <a:br>
              <a:rPr lang="en-GB" sz="1200"/>
            </a:br>
            <a:r>
              <a:rPr lang="en-GB" sz="1200"/>
              <a:t>International Studies</a:t>
            </a:r>
            <a:r>
              <a:rPr lang="en-US" sz="1200"/>
              <a:t>, Feb &amp; March 2009, N = 1584 in WB, </a:t>
            </a:r>
          </a:p>
          <a:p>
            <a:r>
              <a:rPr lang="en-US" sz="1200"/>
              <a:t>N= 1476 in Gaza.</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Grp="1" noChangeArrowheads="1"/>
          </p:cNvSpPr>
          <p:nvPr>
            <p:ph type="title"/>
          </p:nvPr>
        </p:nvSpPr>
        <p:spPr>
          <a:xfrm>
            <a:off x="508000" y="266700"/>
            <a:ext cx="8229600" cy="1143000"/>
          </a:xfrm>
        </p:spPr>
        <p:txBody>
          <a:bodyPr/>
          <a:lstStyle/>
          <a:p>
            <a:pPr eaLnBrk="1" hangingPunct="1"/>
            <a:r>
              <a:rPr lang="en-US" sz="3600" smtClean="0"/>
              <a:t>Military Escalation a Boon for Hamas.</a:t>
            </a:r>
            <a:br>
              <a:rPr lang="en-US" sz="3600" smtClean="0"/>
            </a:br>
            <a:r>
              <a:rPr lang="en-US" sz="3600" smtClean="0"/>
              <a:t> </a:t>
            </a:r>
            <a:r>
              <a:rPr lang="en-US" sz="2400" smtClean="0">
                <a:solidFill>
                  <a:schemeClr val="tx1"/>
                </a:solidFill>
              </a:rPr>
              <a:t>Second poll conducted in the two days following an Israeli raid into Gaza that killed 15 Palestinians</a:t>
            </a:r>
          </a:p>
        </p:txBody>
      </p:sp>
      <p:graphicFrame>
        <p:nvGraphicFramePr>
          <p:cNvPr id="9218" name="Object 5"/>
          <p:cNvGraphicFramePr>
            <a:graphicFrameLocks noGrp="1" noChangeAspect="1"/>
          </p:cNvGraphicFramePr>
          <p:nvPr>
            <p:ph type="chart" idx="1"/>
          </p:nvPr>
        </p:nvGraphicFramePr>
        <p:xfrm>
          <a:off x="457200" y="1498600"/>
          <a:ext cx="8229600" cy="4838700"/>
        </p:xfrm>
        <a:graphic>
          <a:graphicData uri="http://schemas.openxmlformats.org/presentationml/2006/ole">
            <mc:AlternateContent xmlns:mc="http://schemas.openxmlformats.org/markup-compatibility/2006">
              <mc:Choice xmlns:v="urn:schemas-microsoft-com:vml" Requires="v">
                <p:oleObj spid="_x0000_s9226" r:id="rId5" imgW="8230313" imgH="4840644" progId="Excel.Chart.8">
                  <p:embed/>
                </p:oleObj>
              </mc:Choice>
              <mc:Fallback>
                <p:oleObj r:id="rId5" imgW="8230313" imgH="4840644" progId="Excel.Chart.8">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498600"/>
                        <a:ext cx="82296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0" name="Text Box 6"/>
          <p:cNvSpPr txBox="1">
            <a:spLocks noChangeArrowheads="1"/>
          </p:cNvSpPr>
          <p:nvPr/>
        </p:nvSpPr>
        <p:spPr bwMode="auto">
          <a:xfrm rot="961666">
            <a:off x="2603500" y="2705100"/>
            <a:ext cx="6184900" cy="366713"/>
          </a:xfrm>
          <a:prstGeom prst="rect">
            <a:avLst/>
          </a:prstGeom>
          <a:noFill/>
          <a:ln w="9525">
            <a:noFill/>
            <a:miter lim="800000"/>
            <a:headEnd/>
            <a:tailEnd/>
          </a:ln>
        </p:spPr>
        <p:txBody>
          <a:bodyPr>
            <a:spAutoFit/>
          </a:bodyPr>
          <a:lstStyle/>
          <a:p>
            <a:pPr eaLnBrk="0" hangingPunct="0">
              <a:spcBef>
                <a:spcPct val="50000"/>
              </a:spcBef>
            </a:pPr>
            <a:r>
              <a:rPr lang="en-US"/>
              <a:t>Support for Fatah Gov in West Bank falls</a:t>
            </a:r>
          </a:p>
        </p:txBody>
      </p:sp>
      <p:sp>
        <p:nvSpPr>
          <p:cNvPr id="9221" name="Text Box 7"/>
          <p:cNvSpPr txBox="1">
            <a:spLocks noChangeArrowheads="1"/>
          </p:cNvSpPr>
          <p:nvPr/>
        </p:nvSpPr>
        <p:spPr bwMode="auto">
          <a:xfrm rot="-1154339">
            <a:off x="2946400" y="3670300"/>
            <a:ext cx="6083300" cy="366713"/>
          </a:xfrm>
          <a:prstGeom prst="rect">
            <a:avLst/>
          </a:prstGeom>
          <a:noFill/>
          <a:ln w="9525">
            <a:noFill/>
            <a:miter lim="800000"/>
            <a:headEnd/>
            <a:tailEnd/>
          </a:ln>
        </p:spPr>
        <p:txBody>
          <a:bodyPr>
            <a:spAutoFit/>
          </a:bodyPr>
          <a:lstStyle/>
          <a:p>
            <a:pPr eaLnBrk="0" hangingPunct="0">
              <a:spcBef>
                <a:spcPct val="50000"/>
              </a:spcBef>
            </a:pPr>
            <a:r>
              <a:rPr lang="en-US"/>
              <a:t>Support for Hamas Gov in Gaza rises</a:t>
            </a:r>
          </a:p>
        </p:txBody>
      </p:sp>
      <p:sp>
        <p:nvSpPr>
          <p:cNvPr id="9222" name="Text Box 8"/>
          <p:cNvSpPr txBox="1">
            <a:spLocks noChangeArrowheads="1"/>
          </p:cNvSpPr>
          <p:nvPr/>
        </p:nvSpPr>
        <p:spPr bwMode="auto">
          <a:xfrm>
            <a:off x="749300" y="5969000"/>
            <a:ext cx="8153400" cy="730250"/>
          </a:xfrm>
          <a:prstGeom prst="rect">
            <a:avLst/>
          </a:prstGeom>
          <a:noFill/>
          <a:ln w="9525">
            <a:noFill/>
            <a:miter lim="800000"/>
            <a:headEnd/>
            <a:tailEnd/>
          </a:ln>
        </p:spPr>
        <p:txBody>
          <a:bodyPr>
            <a:spAutoFit/>
          </a:bodyPr>
          <a:lstStyle/>
          <a:p>
            <a:pPr eaLnBrk="0" hangingPunct="0">
              <a:spcBef>
                <a:spcPct val="50000"/>
              </a:spcBef>
            </a:pPr>
            <a:r>
              <a:rPr lang="en-US" sz="1400"/>
              <a:t>Polls conducted among Palestinians living in the West Bank and Gaza in Nov. 2007 and Jan. 2008 by AWRAD. Sample size for both polls was 3,200; margin of error was 2%. AWRAD, a research group funded primarily by the U.S. government and the World Bank, has offices in the Palestinian territories. </a:t>
            </a:r>
          </a:p>
        </p:txBody>
      </p:sp>
      <p:sp>
        <p:nvSpPr>
          <p:cNvPr id="9223" name="Footer Placeholder 6"/>
          <p:cNvSpPr>
            <a:spLocks noGrp="1"/>
          </p:cNvSpPr>
          <p:nvPr>
            <p:ph type="ftr" sz="quarter" idx="11"/>
          </p:nvPr>
        </p:nvSpPr>
        <p:spPr>
          <a:noFill/>
        </p:spPr>
        <p:txBody>
          <a:bodyPr/>
          <a:lstStyle/>
          <a:p>
            <a:r>
              <a:rPr lang="en-US" smtClean="0"/>
              <a:t>© Aaron Ahuvia 2008</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3200400"/>
            <a:ext cx="7772400" cy="1470025"/>
          </a:xfrm>
        </p:spPr>
        <p:txBody>
          <a:bodyPr/>
          <a:lstStyle/>
          <a:p>
            <a:pPr eaLnBrk="1" hangingPunct="1"/>
            <a:r>
              <a:rPr lang="en-US" sz="3600" smtClean="0">
                <a:solidFill>
                  <a:srgbClr val="FF3300"/>
                </a:solidFill>
              </a:rPr>
              <a:t>The problem is not that either </a:t>
            </a:r>
            <a:br>
              <a:rPr lang="en-US" sz="3600" smtClean="0">
                <a:solidFill>
                  <a:srgbClr val="FF3300"/>
                </a:solidFill>
              </a:rPr>
            </a:br>
            <a:r>
              <a:rPr lang="en-US" sz="3600" smtClean="0">
                <a:solidFill>
                  <a:srgbClr val="FF3300"/>
                </a:solidFill>
              </a:rPr>
              <a:t>side doesn’t want peace.</a:t>
            </a:r>
            <a:br>
              <a:rPr lang="en-US" sz="3600" smtClean="0">
                <a:solidFill>
                  <a:srgbClr val="FF3300"/>
                </a:solidFill>
              </a:rPr>
            </a:br>
            <a:r>
              <a:rPr lang="en-US" sz="3600" smtClean="0">
                <a:solidFill>
                  <a:srgbClr val="FF3300"/>
                </a:solidFill>
              </a:rPr>
              <a:t/>
            </a:r>
            <a:br>
              <a:rPr lang="en-US" sz="3600" smtClean="0">
                <a:solidFill>
                  <a:srgbClr val="FF3300"/>
                </a:solidFill>
              </a:rPr>
            </a:br>
            <a:r>
              <a:rPr lang="en-US" sz="3600" smtClean="0">
                <a:solidFill>
                  <a:srgbClr val="FF3300"/>
                </a:solidFill>
              </a:rPr>
              <a:t>The problem is that both sides </a:t>
            </a:r>
            <a:br>
              <a:rPr lang="en-US" sz="3600" smtClean="0">
                <a:solidFill>
                  <a:srgbClr val="FF3300"/>
                </a:solidFill>
              </a:rPr>
            </a:br>
            <a:r>
              <a:rPr lang="en-US" sz="3600" smtClean="0">
                <a:solidFill>
                  <a:srgbClr val="FF3300"/>
                </a:solidFill>
              </a:rPr>
              <a:t>are convinced that </a:t>
            </a:r>
            <a:r>
              <a:rPr lang="en-US" sz="3600" i="1" smtClean="0">
                <a:solidFill>
                  <a:srgbClr val="FF3300"/>
                </a:solidFill>
              </a:rPr>
              <a:t>the</a:t>
            </a:r>
            <a:r>
              <a:rPr lang="en-US" sz="3600" smtClean="0">
                <a:solidFill>
                  <a:srgbClr val="FF3300"/>
                </a:solidFill>
              </a:rPr>
              <a:t> </a:t>
            </a:r>
            <a:r>
              <a:rPr lang="en-US" sz="3600" i="1" smtClean="0">
                <a:solidFill>
                  <a:srgbClr val="FF3300"/>
                </a:solidFill>
              </a:rPr>
              <a:t>other </a:t>
            </a:r>
            <a:br>
              <a:rPr lang="en-US" sz="3600" i="1" smtClean="0">
                <a:solidFill>
                  <a:srgbClr val="FF3300"/>
                </a:solidFill>
              </a:rPr>
            </a:br>
            <a:r>
              <a:rPr lang="en-US" sz="3600" i="1" smtClean="0">
                <a:solidFill>
                  <a:srgbClr val="FF3300"/>
                </a:solidFill>
              </a:rPr>
              <a:t>side doesn’t want peace.</a:t>
            </a:r>
          </a:p>
        </p:txBody>
      </p:sp>
      <p:sp>
        <p:nvSpPr>
          <p:cNvPr id="34819" name="Rectangle 3"/>
          <p:cNvSpPr>
            <a:spLocks noGrp="1" noChangeArrowheads="1"/>
          </p:cNvSpPr>
          <p:nvPr>
            <p:ph type="subTitle" idx="1"/>
          </p:nvPr>
        </p:nvSpPr>
        <p:spPr>
          <a:xfrm>
            <a:off x="1447800" y="1219200"/>
            <a:ext cx="6400800" cy="1752600"/>
          </a:xfrm>
        </p:spPr>
        <p:txBody>
          <a:bodyPr/>
          <a:lstStyle/>
          <a:p>
            <a:pPr eaLnBrk="1" hangingPunct="1"/>
            <a:r>
              <a:rPr lang="en-US" smtClean="0"/>
              <a:t>Section 2 Conclusion</a:t>
            </a:r>
          </a:p>
        </p:txBody>
      </p:sp>
      <p:sp>
        <p:nvSpPr>
          <p:cNvPr id="34820" name="Footer Placeholder 3"/>
          <p:cNvSpPr>
            <a:spLocks noGrp="1"/>
          </p:cNvSpPr>
          <p:nvPr>
            <p:ph type="ftr" sz="quarter" idx="11"/>
          </p:nvPr>
        </p:nvSpPr>
        <p:spPr>
          <a:noFill/>
        </p:spPr>
        <p:txBody>
          <a:bodyPr/>
          <a:lstStyle/>
          <a:p>
            <a:r>
              <a:rPr lang="en-US" smtClean="0"/>
              <a:t>© Aaron Ahuvia 2008</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ctrTitle"/>
          </p:nvPr>
        </p:nvSpPr>
        <p:spPr>
          <a:xfrm>
            <a:off x="685800" y="3200400"/>
            <a:ext cx="7772400" cy="1470025"/>
          </a:xfrm>
        </p:spPr>
        <p:txBody>
          <a:bodyPr/>
          <a:lstStyle/>
          <a:p>
            <a:pPr eaLnBrk="1" hangingPunct="1"/>
            <a:r>
              <a:rPr lang="en-US" sz="3600" smtClean="0">
                <a:solidFill>
                  <a:srgbClr val="FF3300"/>
                </a:solidFill>
              </a:rPr>
              <a:t>Are people willing to compromise?</a:t>
            </a:r>
            <a:r>
              <a:rPr lang="en-US" sz="4000" smtClean="0">
                <a:solidFill>
                  <a:srgbClr val="FF3300"/>
                </a:solidFill>
              </a:rPr>
              <a:t/>
            </a:r>
            <a:br>
              <a:rPr lang="en-US" sz="4000" smtClean="0">
                <a:solidFill>
                  <a:srgbClr val="FF3300"/>
                </a:solidFill>
              </a:rPr>
            </a:br>
            <a:r>
              <a:rPr lang="en-US" sz="3600" smtClean="0">
                <a:solidFill>
                  <a:srgbClr val="FF3300"/>
                </a:solidFill>
              </a:rPr>
              <a:t>A look at the facts</a:t>
            </a:r>
          </a:p>
        </p:txBody>
      </p:sp>
      <p:sp>
        <p:nvSpPr>
          <p:cNvPr id="17411" name="Rectangle 5"/>
          <p:cNvSpPr>
            <a:spLocks noGrp="1" noChangeArrowheads="1"/>
          </p:cNvSpPr>
          <p:nvPr>
            <p:ph type="subTitle" idx="1"/>
          </p:nvPr>
        </p:nvSpPr>
        <p:spPr>
          <a:xfrm>
            <a:off x="1447800" y="1219200"/>
            <a:ext cx="6400800" cy="1752600"/>
          </a:xfrm>
        </p:spPr>
        <p:txBody>
          <a:bodyPr/>
          <a:lstStyle/>
          <a:p>
            <a:pPr eaLnBrk="1" hangingPunct="1"/>
            <a:r>
              <a:rPr lang="en-US" smtClean="0"/>
              <a:t>Section1</a:t>
            </a:r>
          </a:p>
        </p:txBody>
      </p:sp>
      <p:sp>
        <p:nvSpPr>
          <p:cNvPr id="17412" name="Footer Placeholder 3"/>
          <p:cNvSpPr>
            <a:spLocks noGrp="1"/>
          </p:cNvSpPr>
          <p:nvPr>
            <p:ph type="ftr" sz="quarter" idx="11"/>
          </p:nvPr>
        </p:nvSpPr>
        <p:spPr>
          <a:noFill/>
        </p:spPr>
        <p:txBody>
          <a:bodyPr/>
          <a:lstStyle/>
          <a:p>
            <a:r>
              <a:rPr lang="en-US" smtClean="0"/>
              <a:t>© Aaron Ahuvia 2008</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762000" y="3429000"/>
            <a:ext cx="7772400" cy="1470025"/>
          </a:xfrm>
        </p:spPr>
        <p:txBody>
          <a:bodyPr/>
          <a:lstStyle/>
          <a:p>
            <a:pPr eaLnBrk="1" hangingPunct="1"/>
            <a:r>
              <a:rPr lang="en-US" sz="4000" smtClean="0">
                <a:solidFill>
                  <a:srgbClr val="FF3300"/>
                </a:solidFill>
              </a:rPr>
              <a:t>If polling data shows that both sides want peace, why are people so sure that the other </a:t>
            </a:r>
            <a:br>
              <a:rPr lang="en-US" sz="4000" smtClean="0">
                <a:solidFill>
                  <a:srgbClr val="FF3300"/>
                </a:solidFill>
              </a:rPr>
            </a:br>
            <a:r>
              <a:rPr lang="en-US" sz="4000" smtClean="0">
                <a:solidFill>
                  <a:srgbClr val="FF3300"/>
                </a:solidFill>
              </a:rPr>
              <a:t>side is only pretending to </a:t>
            </a:r>
            <a:br>
              <a:rPr lang="en-US" sz="4000" smtClean="0">
                <a:solidFill>
                  <a:srgbClr val="FF3300"/>
                </a:solidFill>
              </a:rPr>
            </a:br>
            <a:r>
              <a:rPr lang="en-US" sz="4000" smtClean="0">
                <a:solidFill>
                  <a:srgbClr val="FF3300"/>
                </a:solidFill>
              </a:rPr>
              <a:t>be interested in a deal?</a:t>
            </a:r>
          </a:p>
        </p:txBody>
      </p:sp>
      <p:sp>
        <p:nvSpPr>
          <p:cNvPr id="35843" name="Rectangle 3"/>
          <p:cNvSpPr>
            <a:spLocks noGrp="1" noChangeArrowheads="1"/>
          </p:cNvSpPr>
          <p:nvPr>
            <p:ph type="subTitle" idx="1"/>
          </p:nvPr>
        </p:nvSpPr>
        <p:spPr>
          <a:xfrm>
            <a:off x="1371600" y="1524000"/>
            <a:ext cx="6400800" cy="1752600"/>
          </a:xfrm>
        </p:spPr>
        <p:txBody>
          <a:bodyPr/>
          <a:lstStyle/>
          <a:p>
            <a:pPr marL="609600" indent="-609600" eaLnBrk="1" hangingPunct="1"/>
            <a:r>
              <a:rPr lang="en-US" smtClean="0"/>
              <a:t>Section 3</a:t>
            </a:r>
          </a:p>
        </p:txBody>
      </p:sp>
      <p:sp>
        <p:nvSpPr>
          <p:cNvPr id="35844" name="Footer Placeholder 3"/>
          <p:cNvSpPr>
            <a:spLocks noGrp="1"/>
          </p:cNvSpPr>
          <p:nvPr>
            <p:ph type="ftr" sz="quarter" idx="11"/>
          </p:nvPr>
        </p:nvSpPr>
        <p:spPr>
          <a:noFill/>
        </p:spPr>
        <p:txBody>
          <a:bodyPr/>
          <a:lstStyle/>
          <a:p>
            <a:r>
              <a:rPr lang="en-US" smtClean="0"/>
              <a:t>© Aaron Ahuvia 2008</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Psychological Biases</a:t>
            </a:r>
          </a:p>
        </p:txBody>
      </p:sp>
      <p:sp>
        <p:nvSpPr>
          <p:cNvPr id="36867" name="Rectangle 3"/>
          <p:cNvSpPr>
            <a:spLocks noGrp="1" noChangeArrowheads="1"/>
          </p:cNvSpPr>
          <p:nvPr>
            <p:ph type="body" idx="1"/>
          </p:nvPr>
        </p:nvSpPr>
        <p:spPr/>
        <p:txBody>
          <a:bodyPr/>
          <a:lstStyle/>
          <a:p>
            <a:pPr marL="609600" indent="-609600" eaLnBrk="1" hangingPunct="1">
              <a:buFontTx/>
              <a:buChar char="–"/>
            </a:pPr>
            <a:r>
              <a:rPr lang="en-US" smtClean="0"/>
              <a:t>Threats draw disproportionate attention.</a:t>
            </a:r>
          </a:p>
          <a:p>
            <a:pPr marL="609600" indent="-609600" eaLnBrk="1" hangingPunct="1">
              <a:buFontTx/>
              <a:buChar char="–"/>
            </a:pPr>
            <a:endParaRPr lang="en-US" smtClean="0"/>
          </a:p>
          <a:p>
            <a:pPr marL="609600" indent="-609600" eaLnBrk="1" hangingPunct="1">
              <a:buFontTx/>
              <a:buChar char="–"/>
            </a:pPr>
            <a:r>
              <a:rPr lang="en-US" smtClean="0"/>
              <a:t>Availability heuristic</a:t>
            </a:r>
          </a:p>
          <a:p>
            <a:pPr marL="990600" lvl="1" indent="-533400" eaLnBrk="1" hangingPunct="1"/>
            <a:r>
              <a:rPr lang="en-US" smtClean="0"/>
              <a:t>We think things are frequent if we can remember many examples of them.</a:t>
            </a:r>
          </a:p>
          <a:p>
            <a:pPr marL="990600" lvl="1" indent="-533400" eaLnBrk="1" hangingPunct="1">
              <a:buFontTx/>
              <a:buNone/>
            </a:pPr>
            <a:endParaRPr lang="en-US" smtClean="0"/>
          </a:p>
          <a:p>
            <a:pPr marL="609600" indent="-609600" eaLnBrk="1" hangingPunct="1">
              <a:buFontTx/>
              <a:buNone/>
            </a:pPr>
            <a:endParaRPr lang="en-US" smtClean="0">
              <a:solidFill>
                <a:srgbClr val="FF3300"/>
              </a:solidFill>
            </a:endParaRPr>
          </a:p>
        </p:txBody>
      </p:sp>
      <p:sp>
        <p:nvSpPr>
          <p:cNvPr id="36868" name="Footer Placeholder 3"/>
          <p:cNvSpPr>
            <a:spLocks noGrp="1"/>
          </p:cNvSpPr>
          <p:nvPr>
            <p:ph type="ftr" sz="quarter" idx="11"/>
          </p:nvPr>
        </p:nvSpPr>
        <p:spPr>
          <a:noFill/>
        </p:spPr>
        <p:txBody>
          <a:bodyPr/>
          <a:lstStyle/>
          <a:p>
            <a:r>
              <a:rPr lang="en-US" smtClean="0"/>
              <a:t>© Aaron Ahuvia 2008</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lIns="90488" tIns="44450" rIns="90488" bIns="44450"/>
          <a:lstStyle/>
          <a:p>
            <a:pPr eaLnBrk="1" hangingPunct="1"/>
            <a:r>
              <a:rPr lang="en-US" sz="3600" smtClean="0"/>
              <a:t>Category Structure Complexity Bias</a:t>
            </a:r>
          </a:p>
        </p:txBody>
      </p:sp>
      <p:graphicFrame>
        <p:nvGraphicFramePr>
          <p:cNvPr id="7" name="Diagram 6"/>
          <p:cNvGraphicFramePr/>
          <p:nvPr/>
        </p:nvGraphicFramePr>
        <p:xfrm>
          <a:off x="378871" y="1467224"/>
          <a:ext cx="8676042" cy="4988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892" name="Footer Placeholder 3"/>
          <p:cNvSpPr>
            <a:spLocks noGrp="1"/>
          </p:cNvSpPr>
          <p:nvPr>
            <p:ph type="ftr" sz="quarter" idx="11"/>
          </p:nvPr>
        </p:nvSpPr>
        <p:spPr>
          <a:noFill/>
        </p:spPr>
        <p:txBody>
          <a:bodyPr/>
          <a:lstStyle/>
          <a:p>
            <a:r>
              <a:rPr lang="en-US" smtClean="0"/>
              <a:t>© Aaron Ahuvia 2008</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6" name="Rectangle 2"/>
          <p:cNvSpPr>
            <a:spLocks noGrp="1" noChangeArrowheads="1"/>
          </p:cNvSpPr>
          <p:nvPr>
            <p:ph type="title"/>
          </p:nvPr>
        </p:nvSpPr>
        <p:spPr/>
        <p:txBody>
          <a:bodyPr lIns="90488" tIns="44450" rIns="90488" bIns="44450"/>
          <a:lstStyle/>
          <a:p>
            <a:pPr eaLnBrk="1" hangingPunct="1"/>
            <a:r>
              <a:rPr lang="en-US" sz="4000" smtClean="0"/>
              <a:t>How Many Jews Categorize Religious Groups</a:t>
            </a:r>
          </a:p>
        </p:txBody>
      </p:sp>
      <p:sp>
        <p:nvSpPr>
          <p:cNvPr id="10277" name="Line 37"/>
          <p:cNvSpPr>
            <a:spLocks noChangeShapeType="1"/>
          </p:cNvSpPr>
          <p:nvPr/>
        </p:nvSpPr>
        <p:spPr bwMode="auto">
          <a:xfrm>
            <a:off x="1828800" y="5638800"/>
            <a:ext cx="152400" cy="0"/>
          </a:xfrm>
          <a:prstGeom prst="line">
            <a:avLst/>
          </a:prstGeom>
          <a:noFill/>
          <a:ln w="9525">
            <a:solidFill>
              <a:schemeClr val="tx1"/>
            </a:solidFill>
            <a:round/>
            <a:headEnd/>
            <a:tailEnd/>
          </a:ln>
        </p:spPr>
        <p:txBody>
          <a:bodyPr/>
          <a:lstStyle/>
          <a:p>
            <a:endParaRPr lang="en-US"/>
          </a:p>
        </p:txBody>
      </p:sp>
      <p:sp>
        <p:nvSpPr>
          <p:cNvPr id="10278" name="Footer Placeholder 4"/>
          <p:cNvSpPr>
            <a:spLocks noGrp="1"/>
          </p:cNvSpPr>
          <p:nvPr>
            <p:ph type="ftr" sz="quarter" idx="11"/>
          </p:nvPr>
        </p:nvSpPr>
        <p:spPr>
          <a:noFill/>
        </p:spPr>
        <p:txBody>
          <a:bodyPr/>
          <a:lstStyle/>
          <a:p>
            <a:r>
              <a:rPr lang="en-US" smtClean="0"/>
              <a:t>© Aaron Ahuvia 2008</a:t>
            </a:r>
          </a:p>
        </p:txBody>
      </p:sp>
      <p:grpSp>
        <p:nvGrpSpPr>
          <p:cNvPr id="2" name="Organization Chart 3"/>
          <p:cNvGrpSpPr>
            <a:grpSpLocks/>
          </p:cNvGrpSpPr>
          <p:nvPr/>
        </p:nvGrpSpPr>
        <p:grpSpPr bwMode="auto">
          <a:xfrm>
            <a:off x="457200" y="1600200"/>
            <a:ext cx="8229600" cy="4525963"/>
            <a:chOff x="288" y="1008"/>
            <a:chExt cx="5184" cy="2851"/>
          </a:xfrm>
        </p:grpSpPr>
        <p:sp>
          <p:nvSpPr>
            <p:cNvPr id="10243" name="AutoShape 4"/>
            <p:cNvSpPr>
              <a:spLocks noChangeAspect="1" noChangeArrowheads="1" noTextEdit="1"/>
            </p:cNvSpPr>
            <p:nvPr/>
          </p:nvSpPr>
          <p:spPr bwMode="auto">
            <a:xfrm>
              <a:off x="288" y="1008"/>
              <a:ext cx="5184" cy="2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0244" name="_s10244"/>
            <p:cNvCxnSpPr>
              <a:cxnSpLocks noChangeShapeType="1"/>
              <a:stCxn id="10268" idx="1"/>
              <a:endCxn id="10264" idx="2"/>
            </p:cNvCxnSpPr>
            <p:nvPr/>
          </p:nvCxnSpPr>
          <p:spPr bwMode="auto">
            <a:xfrm rot="10800000">
              <a:off x="1891" y="3048"/>
              <a:ext cx="94" cy="499"/>
            </a:xfrm>
            <a:prstGeom prst="bentConnector2">
              <a:avLst/>
            </a:prstGeom>
            <a:noFill/>
            <a:ln w="9525">
              <a:solidFill>
                <a:schemeClr val="bg2"/>
              </a:solidFill>
              <a:miter lim="800000"/>
              <a:headEnd/>
              <a:tailEnd/>
            </a:ln>
            <a:extLst>
              <a:ext uri="{909E8E84-426E-40dd-AFC4-6F175D3DCCD1}">
                <a14:hiddenFill xmlns:a14="http://schemas.microsoft.com/office/drawing/2010/main">
                  <a:noFill/>
                </a14:hiddenFill>
              </a:ext>
            </a:extLst>
          </p:spPr>
        </p:cxnSp>
        <p:cxnSp>
          <p:nvCxnSpPr>
            <p:cNvPr id="10245" name="_s10245"/>
            <p:cNvCxnSpPr>
              <a:cxnSpLocks noChangeShapeType="1"/>
              <a:stCxn id="10267" idx="0"/>
              <a:endCxn id="10259" idx="2"/>
            </p:cNvCxnSpPr>
            <p:nvPr/>
          </p:nvCxnSpPr>
          <p:spPr bwMode="auto">
            <a:xfrm rot="16200000">
              <a:off x="5067" y="2408"/>
              <a:ext cx="245" cy="1"/>
            </a:xfrm>
            <a:prstGeom prst="straightConnector1">
              <a:avLst/>
            </a:prstGeom>
            <a:noFill/>
            <a:ln w="9525">
              <a:solidFill>
                <a:schemeClr val="bg2"/>
              </a:solidFill>
              <a:round/>
              <a:headEnd/>
              <a:tailEnd/>
            </a:ln>
            <a:extLst>
              <a:ext uri="{909E8E84-426E-40dd-AFC4-6F175D3DCCD1}">
                <a14:hiddenFill xmlns:a14="http://schemas.microsoft.com/office/drawing/2010/main">
                  <a:noFill/>
                </a14:hiddenFill>
              </a:ext>
            </a:extLst>
          </p:spPr>
        </p:cxnSp>
        <p:cxnSp>
          <p:nvCxnSpPr>
            <p:cNvPr id="10246" name="_s10246"/>
            <p:cNvCxnSpPr>
              <a:cxnSpLocks noChangeShapeType="1"/>
              <a:stCxn id="10266" idx="0"/>
              <a:endCxn id="10258" idx="2"/>
            </p:cNvCxnSpPr>
            <p:nvPr/>
          </p:nvCxnSpPr>
          <p:spPr bwMode="auto">
            <a:xfrm rot="5400000" flipH="1">
              <a:off x="4242" y="2244"/>
              <a:ext cx="245" cy="330"/>
            </a:xfrm>
            <a:prstGeom prst="bentConnector3">
              <a:avLst>
                <a:gd name="adj1" fmla="val 29389"/>
              </a:avLst>
            </a:prstGeom>
            <a:noFill/>
            <a:ln w="9525">
              <a:solidFill>
                <a:schemeClr val="bg2"/>
              </a:solidFill>
              <a:miter lim="800000"/>
              <a:headEnd/>
              <a:tailEnd/>
            </a:ln>
            <a:extLst>
              <a:ext uri="{909E8E84-426E-40dd-AFC4-6F175D3DCCD1}">
                <a14:hiddenFill xmlns:a14="http://schemas.microsoft.com/office/drawing/2010/main">
                  <a:noFill/>
                </a14:hiddenFill>
              </a:ext>
            </a:extLst>
          </p:spPr>
        </p:cxnSp>
        <p:cxnSp>
          <p:nvCxnSpPr>
            <p:cNvPr id="10247" name="_s10247"/>
            <p:cNvCxnSpPr>
              <a:cxnSpLocks noChangeShapeType="1"/>
              <a:stCxn id="10265" idx="0"/>
              <a:endCxn id="10258" idx="2"/>
            </p:cNvCxnSpPr>
            <p:nvPr/>
          </p:nvCxnSpPr>
          <p:spPr bwMode="auto">
            <a:xfrm rot="16200000">
              <a:off x="3912" y="2244"/>
              <a:ext cx="245" cy="330"/>
            </a:xfrm>
            <a:prstGeom prst="bentConnector3">
              <a:avLst>
                <a:gd name="adj1" fmla="val 29389"/>
              </a:avLst>
            </a:prstGeom>
            <a:noFill/>
            <a:ln w="9525">
              <a:solidFill>
                <a:schemeClr val="bg2"/>
              </a:solidFill>
              <a:miter lim="800000"/>
              <a:headEnd/>
              <a:tailEnd/>
            </a:ln>
            <a:extLst>
              <a:ext uri="{909E8E84-426E-40dd-AFC4-6F175D3DCCD1}">
                <a14:hiddenFill xmlns:a14="http://schemas.microsoft.com/office/drawing/2010/main">
                  <a:noFill/>
                </a14:hiddenFill>
              </a:ext>
            </a:extLst>
          </p:spPr>
        </p:cxnSp>
        <p:cxnSp>
          <p:nvCxnSpPr>
            <p:cNvPr id="10248" name="_s10248"/>
            <p:cNvCxnSpPr>
              <a:cxnSpLocks noChangeShapeType="1"/>
              <a:stCxn id="10264" idx="0"/>
              <a:endCxn id="10257" idx="2"/>
            </p:cNvCxnSpPr>
            <p:nvPr/>
          </p:nvCxnSpPr>
          <p:spPr bwMode="auto">
            <a:xfrm rot="5400000" flipH="1">
              <a:off x="1768" y="2408"/>
              <a:ext cx="245" cy="1"/>
            </a:xfrm>
            <a:prstGeom prst="bentConnector3">
              <a:avLst>
                <a:gd name="adj1" fmla="val 29389"/>
              </a:avLst>
            </a:prstGeom>
            <a:noFill/>
            <a:ln w="9525">
              <a:solidFill>
                <a:schemeClr val="bg2"/>
              </a:solidFill>
              <a:miter lim="800000"/>
              <a:headEnd/>
              <a:tailEnd/>
            </a:ln>
            <a:extLst>
              <a:ext uri="{909E8E84-426E-40dd-AFC4-6F175D3DCCD1}">
                <a14:hiddenFill xmlns:a14="http://schemas.microsoft.com/office/drawing/2010/main">
                  <a:noFill/>
                </a14:hiddenFill>
              </a:ext>
            </a:extLst>
          </p:spPr>
        </p:cxnSp>
        <p:cxnSp>
          <p:nvCxnSpPr>
            <p:cNvPr id="10249" name="_s10249"/>
            <p:cNvCxnSpPr>
              <a:cxnSpLocks noChangeShapeType="1"/>
              <a:stCxn id="10263" idx="0"/>
              <a:endCxn id="10257" idx="2"/>
            </p:cNvCxnSpPr>
            <p:nvPr/>
          </p:nvCxnSpPr>
          <p:spPr bwMode="auto">
            <a:xfrm rot="5400000" flipH="1">
              <a:off x="2098" y="2078"/>
              <a:ext cx="245" cy="661"/>
            </a:xfrm>
            <a:prstGeom prst="bentConnector3">
              <a:avLst>
                <a:gd name="adj1" fmla="val 29389"/>
              </a:avLst>
            </a:prstGeom>
            <a:noFill/>
            <a:ln w="9525">
              <a:solidFill>
                <a:schemeClr val="bg2"/>
              </a:solidFill>
              <a:miter lim="800000"/>
              <a:headEnd/>
              <a:tailEnd/>
            </a:ln>
            <a:extLst>
              <a:ext uri="{909E8E84-426E-40dd-AFC4-6F175D3DCCD1}">
                <a14:hiddenFill xmlns:a14="http://schemas.microsoft.com/office/drawing/2010/main">
                  <a:noFill/>
                </a14:hiddenFill>
              </a:ext>
            </a:extLst>
          </p:spPr>
        </p:cxnSp>
        <p:cxnSp>
          <p:nvCxnSpPr>
            <p:cNvPr id="10250" name="_s10250"/>
            <p:cNvCxnSpPr>
              <a:cxnSpLocks noChangeShapeType="1"/>
              <a:stCxn id="10262" idx="0"/>
              <a:endCxn id="10257" idx="2"/>
            </p:cNvCxnSpPr>
            <p:nvPr/>
          </p:nvCxnSpPr>
          <p:spPr bwMode="auto">
            <a:xfrm rot="5400000" flipH="1">
              <a:off x="2427" y="1749"/>
              <a:ext cx="245" cy="1320"/>
            </a:xfrm>
            <a:prstGeom prst="bentConnector3">
              <a:avLst>
                <a:gd name="adj1" fmla="val 29389"/>
              </a:avLst>
            </a:prstGeom>
            <a:noFill/>
            <a:ln w="9525">
              <a:solidFill>
                <a:schemeClr val="bg2"/>
              </a:solidFill>
              <a:miter lim="800000"/>
              <a:headEnd/>
              <a:tailEnd/>
            </a:ln>
            <a:extLst>
              <a:ext uri="{909E8E84-426E-40dd-AFC4-6F175D3DCCD1}">
                <a14:hiddenFill xmlns:a14="http://schemas.microsoft.com/office/drawing/2010/main">
                  <a:noFill/>
                </a14:hiddenFill>
              </a:ext>
            </a:extLst>
          </p:spPr>
        </p:cxnSp>
        <p:cxnSp>
          <p:nvCxnSpPr>
            <p:cNvPr id="10251" name="_s10251"/>
            <p:cNvCxnSpPr>
              <a:cxnSpLocks noChangeShapeType="1"/>
              <a:stCxn id="10261" idx="0"/>
              <a:endCxn id="10257" idx="2"/>
            </p:cNvCxnSpPr>
            <p:nvPr/>
          </p:nvCxnSpPr>
          <p:spPr bwMode="auto">
            <a:xfrm rot="16200000">
              <a:off x="1438" y="2079"/>
              <a:ext cx="245" cy="659"/>
            </a:xfrm>
            <a:prstGeom prst="bentConnector3">
              <a:avLst>
                <a:gd name="adj1" fmla="val 29389"/>
              </a:avLst>
            </a:prstGeom>
            <a:noFill/>
            <a:ln w="9525">
              <a:solidFill>
                <a:schemeClr val="bg2"/>
              </a:solidFill>
              <a:miter lim="800000"/>
              <a:headEnd/>
              <a:tailEnd/>
            </a:ln>
            <a:extLst>
              <a:ext uri="{909E8E84-426E-40dd-AFC4-6F175D3DCCD1}">
                <a14:hiddenFill xmlns:a14="http://schemas.microsoft.com/office/drawing/2010/main">
                  <a:noFill/>
                </a14:hiddenFill>
              </a:ext>
            </a:extLst>
          </p:spPr>
        </p:cxnSp>
        <p:cxnSp>
          <p:nvCxnSpPr>
            <p:cNvPr id="10252" name="_s10252"/>
            <p:cNvCxnSpPr>
              <a:cxnSpLocks noChangeShapeType="1"/>
              <a:stCxn id="10260" idx="0"/>
              <a:endCxn id="10257" idx="2"/>
            </p:cNvCxnSpPr>
            <p:nvPr/>
          </p:nvCxnSpPr>
          <p:spPr bwMode="auto">
            <a:xfrm rot="16200000">
              <a:off x="1108" y="1749"/>
              <a:ext cx="245" cy="1319"/>
            </a:xfrm>
            <a:prstGeom prst="bentConnector3">
              <a:avLst>
                <a:gd name="adj1" fmla="val 29389"/>
              </a:avLst>
            </a:prstGeom>
            <a:noFill/>
            <a:ln w="9525">
              <a:solidFill>
                <a:schemeClr val="bg2"/>
              </a:solidFill>
              <a:miter lim="800000"/>
              <a:headEnd/>
              <a:tailEnd/>
            </a:ln>
            <a:extLst>
              <a:ext uri="{909E8E84-426E-40dd-AFC4-6F175D3DCCD1}">
                <a14:hiddenFill xmlns:a14="http://schemas.microsoft.com/office/drawing/2010/main">
                  <a:noFill/>
                </a14:hiddenFill>
              </a:ext>
            </a:extLst>
          </p:spPr>
        </p:cxnSp>
        <p:cxnSp>
          <p:nvCxnSpPr>
            <p:cNvPr id="10253" name="_s10253"/>
            <p:cNvCxnSpPr>
              <a:cxnSpLocks noChangeShapeType="1"/>
              <a:stCxn id="10259" idx="0"/>
              <a:endCxn id="10256" idx="2"/>
            </p:cNvCxnSpPr>
            <p:nvPr/>
          </p:nvCxnSpPr>
          <p:spPr bwMode="auto">
            <a:xfrm rot="5400000" flipH="1">
              <a:off x="4242" y="823"/>
              <a:ext cx="245" cy="1649"/>
            </a:xfrm>
            <a:prstGeom prst="bentConnector3">
              <a:avLst>
                <a:gd name="adj1" fmla="val 29389"/>
              </a:avLst>
            </a:prstGeom>
            <a:noFill/>
            <a:ln w="9525">
              <a:solidFill>
                <a:schemeClr val="bg2"/>
              </a:solidFill>
              <a:miter lim="800000"/>
              <a:headEnd/>
              <a:tailEnd/>
            </a:ln>
            <a:extLst>
              <a:ext uri="{909E8E84-426E-40dd-AFC4-6F175D3DCCD1}">
                <a14:hiddenFill xmlns:a14="http://schemas.microsoft.com/office/drawing/2010/main">
                  <a:noFill/>
                </a14:hiddenFill>
              </a:ext>
            </a:extLst>
          </p:spPr>
        </p:cxnSp>
        <p:cxnSp>
          <p:nvCxnSpPr>
            <p:cNvPr id="10254" name="_s10254"/>
            <p:cNvCxnSpPr>
              <a:cxnSpLocks noChangeShapeType="1"/>
              <a:stCxn id="10258" idx="0"/>
              <a:endCxn id="10256" idx="2"/>
            </p:cNvCxnSpPr>
            <p:nvPr/>
          </p:nvCxnSpPr>
          <p:spPr bwMode="auto">
            <a:xfrm rot="5400000" flipH="1">
              <a:off x="3747" y="1318"/>
              <a:ext cx="245" cy="660"/>
            </a:xfrm>
            <a:prstGeom prst="bentConnector3">
              <a:avLst>
                <a:gd name="adj1" fmla="val 29389"/>
              </a:avLst>
            </a:prstGeom>
            <a:noFill/>
            <a:ln w="9525">
              <a:solidFill>
                <a:schemeClr val="bg2"/>
              </a:solidFill>
              <a:miter lim="800000"/>
              <a:headEnd/>
              <a:tailEnd/>
            </a:ln>
            <a:extLst>
              <a:ext uri="{909E8E84-426E-40dd-AFC4-6F175D3DCCD1}">
                <a14:hiddenFill xmlns:a14="http://schemas.microsoft.com/office/drawing/2010/main">
                  <a:noFill/>
                </a14:hiddenFill>
              </a:ext>
            </a:extLst>
          </p:spPr>
        </p:cxnSp>
        <p:cxnSp>
          <p:nvCxnSpPr>
            <p:cNvPr id="10255" name="_s10255"/>
            <p:cNvCxnSpPr>
              <a:cxnSpLocks noChangeShapeType="1"/>
              <a:stCxn id="10257" idx="0"/>
              <a:endCxn id="10256" idx="2"/>
            </p:cNvCxnSpPr>
            <p:nvPr/>
          </p:nvCxnSpPr>
          <p:spPr bwMode="auto">
            <a:xfrm rot="16200000">
              <a:off x="2592" y="823"/>
              <a:ext cx="245" cy="1650"/>
            </a:xfrm>
            <a:prstGeom prst="bentConnector3">
              <a:avLst>
                <a:gd name="adj1" fmla="val 29389"/>
              </a:avLst>
            </a:prstGeom>
            <a:noFill/>
            <a:ln w="9525">
              <a:solidFill>
                <a:schemeClr val="bg2"/>
              </a:solidFill>
              <a:miter lim="800000"/>
              <a:headEnd/>
              <a:tailEnd/>
            </a:ln>
            <a:extLst>
              <a:ext uri="{909E8E84-426E-40dd-AFC4-6F175D3DCCD1}">
                <a14:hiddenFill xmlns:a14="http://schemas.microsoft.com/office/drawing/2010/main">
                  <a:noFill/>
                </a14:hiddenFill>
              </a:ext>
            </a:extLst>
          </p:spPr>
        </p:cxnSp>
        <p:sp>
          <p:nvSpPr>
            <p:cNvPr id="10256" name="_s10256"/>
            <p:cNvSpPr>
              <a:spLocks noChangeArrowheads="1"/>
            </p:cNvSpPr>
            <p:nvPr/>
          </p:nvSpPr>
          <p:spPr bwMode="auto">
            <a:xfrm>
              <a:off x="3257" y="1008"/>
              <a:ext cx="565" cy="508"/>
            </a:xfrm>
            <a:prstGeom prst="roundRect">
              <a:avLst>
                <a:gd name="adj" fmla="val 50000"/>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Arial" charset="0"/>
                  <a:ea typeface="ＭＳ Ｐゴシック" charset="0"/>
                </a:rPr>
                <a:t>People</a:t>
              </a:r>
            </a:p>
          </p:txBody>
        </p:sp>
        <p:sp>
          <p:nvSpPr>
            <p:cNvPr id="10257" name="_s10257"/>
            <p:cNvSpPr>
              <a:spLocks noChangeArrowheads="1"/>
            </p:cNvSpPr>
            <p:nvPr/>
          </p:nvSpPr>
          <p:spPr bwMode="auto">
            <a:xfrm>
              <a:off x="1607" y="1770"/>
              <a:ext cx="566" cy="507"/>
            </a:xfrm>
            <a:prstGeom prst="roundRect">
              <a:avLst>
                <a:gd name="adj" fmla="val 50000"/>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Arial" charset="0"/>
                  <a:ea typeface="ＭＳ Ｐゴシック" charset="0"/>
                </a:rPr>
                <a:t>Jews</a:t>
              </a:r>
            </a:p>
          </p:txBody>
        </p:sp>
        <p:sp>
          <p:nvSpPr>
            <p:cNvPr id="10258" name="_s10258"/>
            <p:cNvSpPr>
              <a:spLocks noChangeArrowheads="1"/>
            </p:cNvSpPr>
            <p:nvPr/>
          </p:nvSpPr>
          <p:spPr bwMode="auto">
            <a:xfrm>
              <a:off x="3917" y="1770"/>
              <a:ext cx="565" cy="507"/>
            </a:xfrm>
            <a:prstGeom prst="roundRect">
              <a:avLst>
                <a:gd name="adj" fmla="val 50000"/>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Arial" charset="0"/>
                  <a:ea typeface="ＭＳ Ｐゴシック" charset="0"/>
                </a:rPr>
                <a:t>Christians</a:t>
              </a:r>
            </a:p>
          </p:txBody>
        </p:sp>
        <p:sp>
          <p:nvSpPr>
            <p:cNvPr id="10259" name="_s10259"/>
            <p:cNvSpPr>
              <a:spLocks noChangeArrowheads="1"/>
            </p:cNvSpPr>
            <p:nvPr/>
          </p:nvSpPr>
          <p:spPr bwMode="auto">
            <a:xfrm>
              <a:off x="4906" y="1770"/>
              <a:ext cx="566" cy="507"/>
            </a:xfrm>
            <a:prstGeom prst="roundRect">
              <a:avLst>
                <a:gd name="adj" fmla="val 50000"/>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Arial" charset="0"/>
                  <a:ea typeface="ＭＳ Ｐゴシック" charset="0"/>
                </a:rPr>
                <a:t>Muslims</a:t>
              </a:r>
            </a:p>
          </p:txBody>
        </p:sp>
        <p:sp>
          <p:nvSpPr>
            <p:cNvPr id="10260" name="_s10260"/>
            <p:cNvSpPr>
              <a:spLocks noChangeArrowheads="1"/>
            </p:cNvSpPr>
            <p:nvPr/>
          </p:nvSpPr>
          <p:spPr bwMode="auto">
            <a:xfrm>
              <a:off x="288" y="2531"/>
              <a:ext cx="566" cy="508"/>
            </a:xfrm>
            <a:prstGeom prst="roundRect">
              <a:avLst>
                <a:gd name="adj"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Arial" charset="0"/>
                  <a:ea typeface="ＭＳ Ｐゴシック" charset="0"/>
                </a:rPr>
                <a:t>Orthodox</a:t>
              </a:r>
            </a:p>
          </p:txBody>
        </p:sp>
        <p:sp>
          <p:nvSpPr>
            <p:cNvPr id="10261" name="_s10261"/>
            <p:cNvSpPr>
              <a:spLocks noChangeArrowheads="1"/>
            </p:cNvSpPr>
            <p:nvPr/>
          </p:nvSpPr>
          <p:spPr bwMode="auto">
            <a:xfrm>
              <a:off x="948" y="2531"/>
              <a:ext cx="565" cy="508"/>
            </a:xfrm>
            <a:prstGeom prst="roundRect">
              <a:avLst>
                <a:gd name="adj"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Arial" charset="0"/>
                  <a:ea typeface="ＭＳ Ｐゴシック" charset="0"/>
                </a:rPr>
                <a:t>Recon-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Arial" charset="0"/>
                  <a:ea typeface="ＭＳ Ｐゴシック" charset="0"/>
                </a:rPr>
                <a:t>structionist</a:t>
              </a:r>
            </a:p>
          </p:txBody>
        </p:sp>
        <p:sp>
          <p:nvSpPr>
            <p:cNvPr id="10262" name="_s10262"/>
            <p:cNvSpPr>
              <a:spLocks noChangeArrowheads="1"/>
            </p:cNvSpPr>
            <p:nvPr/>
          </p:nvSpPr>
          <p:spPr bwMode="auto">
            <a:xfrm>
              <a:off x="2927" y="2531"/>
              <a:ext cx="565" cy="508"/>
            </a:xfrm>
            <a:prstGeom prst="roundRect">
              <a:avLst>
                <a:gd name="adj"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Arial" charset="0"/>
                  <a:ea typeface="ＭＳ Ｐゴシック" charset="0"/>
                </a:rPr>
                <a:t>Conserv-</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Arial" charset="0"/>
                  <a:ea typeface="ＭＳ Ｐゴシック" charset="0"/>
                </a:rPr>
                <a:t>ative</a:t>
              </a:r>
            </a:p>
          </p:txBody>
        </p:sp>
        <p:sp>
          <p:nvSpPr>
            <p:cNvPr id="10263" name="_s10263"/>
            <p:cNvSpPr>
              <a:spLocks noChangeArrowheads="1"/>
            </p:cNvSpPr>
            <p:nvPr/>
          </p:nvSpPr>
          <p:spPr bwMode="auto">
            <a:xfrm>
              <a:off x="2268" y="2531"/>
              <a:ext cx="565" cy="508"/>
            </a:xfrm>
            <a:prstGeom prst="roundRect">
              <a:avLst>
                <a:gd name="adj"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Arial" charset="0"/>
                  <a:ea typeface="ＭＳ Ｐゴシック" charset="0"/>
                </a:rPr>
                <a:t>Those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Arial" charset="0"/>
                  <a:ea typeface="ＭＳ Ｐゴシック" charset="0"/>
                </a:rPr>
                <a:t>Spiritual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Arial" charset="0"/>
                  <a:ea typeface="ＭＳ Ｐゴシック" charset="0"/>
                </a:rPr>
                <a:t>People</a:t>
              </a:r>
            </a:p>
          </p:txBody>
        </p:sp>
        <p:sp>
          <p:nvSpPr>
            <p:cNvPr id="10264" name="_s10264"/>
            <p:cNvSpPr>
              <a:spLocks noChangeArrowheads="1"/>
            </p:cNvSpPr>
            <p:nvPr/>
          </p:nvSpPr>
          <p:spPr bwMode="auto">
            <a:xfrm>
              <a:off x="1608" y="2531"/>
              <a:ext cx="565" cy="508"/>
            </a:xfrm>
            <a:prstGeom prst="roundRect">
              <a:avLst>
                <a:gd name="adj"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Arial" charset="0"/>
                  <a:ea typeface="ＭＳ Ｐゴシック" charset="0"/>
                </a:rPr>
                <a:t>Reform</a:t>
              </a:r>
            </a:p>
          </p:txBody>
        </p:sp>
        <p:sp>
          <p:nvSpPr>
            <p:cNvPr id="10265" name="_s10265"/>
            <p:cNvSpPr>
              <a:spLocks noChangeArrowheads="1"/>
            </p:cNvSpPr>
            <p:nvPr/>
          </p:nvSpPr>
          <p:spPr bwMode="auto">
            <a:xfrm>
              <a:off x="3587" y="2531"/>
              <a:ext cx="565" cy="508"/>
            </a:xfrm>
            <a:prstGeom prst="roundRect">
              <a:avLst>
                <a:gd name="adj"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Arial" charset="0"/>
                  <a:ea typeface="ＭＳ Ｐゴシック" charset="0"/>
                </a:rPr>
                <a:t>Liberal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Arial" charset="0"/>
                  <a:ea typeface="ＭＳ Ｐゴシック" charset="0"/>
                </a:rPr>
                <a:t>Churches</a:t>
              </a:r>
            </a:p>
          </p:txBody>
        </p:sp>
        <p:sp>
          <p:nvSpPr>
            <p:cNvPr id="10266" name="_s10266"/>
            <p:cNvSpPr>
              <a:spLocks noChangeArrowheads="1"/>
            </p:cNvSpPr>
            <p:nvPr/>
          </p:nvSpPr>
          <p:spPr bwMode="auto">
            <a:xfrm>
              <a:off x="4247" y="2531"/>
              <a:ext cx="565" cy="508"/>
            </a:xfrm>
            <a:prstGeom prst="roundRect">
              <a:avLst>
                <a:gd name="adj"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Arial" charset="0"/>
                  <a:ea typeface="ＭＳ Ｐゴシック" charset="0"/>
                </a:rPr>
                <a:t>Born-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Arial" charset="0"/>
                  <a:ea typeface="ＭＳ Ｐゴシック" charset="0"/>
                </a:rPr>
                <a:t>Again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Arial" charset="0"/>
                  <a:ea typeface="ＭＳ Ｐゴシック" charset="0"/>
                </a:rPr>
                <a:t>Christians</a:t>
              </a:r>
            </a:p>
          </p:txBody>
        </p:sp>
        <p:sp>
          <p:nvSpPr>
            <p:cNvPr id="10267" name="_s10267"/>
            <p:cNvSpPr>
              <a:spLocks noChangeArrowheads="1"/>
            </p:cNvSpPr>
            <p:nvPr/>
          </p:nvSpPr>
          <p:spPr bwMode="auto">
            <a:xfrm>
              <a:off x="4906" y="2531"/>
              <a:ext cx="566" cy="508"/>
            </a:xfrm>
            <a:prstGeom prst="roundRect">
              <a:avLst>
                <a:gd name="adj"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Arial" charset="0"/>
                  <a:ea typeface="ＭＳ Ｐゴシック" charset="0"/>
                </a:rPr>
                <a:t>Muslims</a:t>
              </a:r>
            </a:p>
          </p:txBody>
        </p:sp>
        <p:sp>
          <p:nvSpPr>
            <p:cNvPr id="10268" name="_s10268"/>
            <p:cNvSpPr>
              <a:spLocks noChangeArrowheads="1"/>
            </p:cNvSpPr>
            <p:nvPr/>
          </p:nvSpPr>
          <p:spPr bwMode="auto">
            <a:xfrm>
              <a:off x="1985" y="3293"/>
              <a:ext cx="565" cy="508"/>
            </a:xfrm>
            <a:prstGeom prst="roundRect">
              <a:avLst>
                <a:gd name="adj"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Arial" charset="0"/>
                  <a:ea typeface="ＭＳ Ｐゴシック" charset="0"/>
                </a:rPr>
                <a:t>That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Arial" charset="0"/>
                  <a:ea typeface="ＭＳ Ｐゴシック" charset="0"/>
                </a:rPr>
                <a:t>Other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Arial" charset="0"/>
                  <a:ea typeface="ＭＳ Ｐゴシック" charset="0"/>
                </a:rPr>
                <a:t>Group 2</a:t>
              </a:r>
            </a:p>
          </p:txBody>
        </p:sp>
        <p:sp>
          <p:nvSpPr>
            <p:cNvPr id="10269" name="_s1052"/>
            <p:cNvSpPr>
              <a:spLocks noChangeArrowheads="1"/>
            </p:cNvSpPr>
            <p:nvPr/>
          </p:nvSpPr>
          <p:spPr bwMode="auto">
            <a:xfrm>
              <a:off x="1248" y="3293"/>
              <a:ext cx="566" cy="508"/>
            </a:xfrm>
            <a:prstGeom prst="roundRect">
              <a:avLst>
                <a:gd name="adj"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Arial" charset="0"/>
                  <a:ea typeface="ＭＳ Ｐゴシック" charset="0"/>
                </a:rPr>
                <a:t>That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Arial" charset="0"/>
                  <a:ea typeface="ＭＳ Ｐゴシック" charset="0"/>
                </a:rPr>
                <a:t>Other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Arial" charset="0"/>
                  <a:ea typeface="ＭＳ Ｐゴシック" charset="0"/>
                </a:rPr>
                <a:t>Group 1</a:t>
              </a:r>
            </a:p>
          </p:txBody>
        </p:sp>
        <p:sp>
          <p:nvSpPr>
            <p:cNvPr id="10270" name="_s1052"/>
            <p:cNvSpPr>
              <a:spLocks noChangeArrowheads="1"/>
            </p:cNvSpPr>
            <p:nvPr/>
          </p:nvSpPr>
          <p:spPr bwMode="auto">
            <a:xfrm>
              <a:off x="576" y="3293"/>
              <a:ext cx="568" cy="518"/>
            </a:xfrm>
            <a:prstGeom prst="roundRect">
              <a:avLst>
                <a:gd name="adj"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Arial" charset="0"/>
                  <a:ea typeface="ＭＳ Ｐゴシック" charset="0"/>
                </a:rPr>
                <a:t>Me and My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Arial" charset="0"/>
                  <a:ea typeface="ＭＳ Ｐゴシック" charset="0"/>
                </a:rPr>
                <a:t>Friends</a:t>
              </a:r>
            </a:p>
          </p:txBody>
        </p:sp>
        <p:sp>
          <p:nvSpPr>
            <p:cNvPr id="10271" name="Line 32"/>
            <p:cNvSpPr>
              <a:spLocks noChangeShapeType="1"/>
            </p:cNvSpPr>
            <p:nvPr/>
          </p:nvSpPr>
          <p:spPr bwMode="auto">
            <a:xfrm>
              <a:off x="1824" y="3551"/>
              <a:ext cx="144"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272" name="Line 33"/>
            <p:cNvSpPr>
              <a:spLocks noChangeShapeType="1"/>
            </p:cNvSpPr>
            <p:nvPr/>
          </p:nvSpPr>
          <p:spPr bwMode="auto">
            <a:xfrm>
              <a:off x="2544" y="3552"/>
              <a:ext cx="96"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273" name="Line 34"/>
            <p:cNvSpPr>
              <a:spLocks noChangeShapeType="1"/>
            </p:cNvSpPr>
            <p:nvPr/>
          </p:nvSpPr>
          <p:spPr bwMode="auto">
            <a:xfrm>
              <a:off x="3216" y="3552"/>
              <a:ext cx="96"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274" name="AutoShape 35"/>
            <p:cNvSpPr>
              <a:spLocks noChangeArrowheads="1"/>
            </p:cNvSpPr>
            <p:nvPr/>
          </p:nvSpPr>
          <p:spPr bwMode="auto">
            <a:xfrm>
              <a:off x="2640" y="3312"/>
              <a:ext cx="566" cy="508"/>
            </a:xfrm>
            <a:prstGeom prst="roundRect">
              <a:avLst>
                <a:gd name="adj"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Arial" charset="0"/>
                  <a:ea typeface="ＭＳ Ｐゴシック" charset="0"/>
                </a:rPr>
                <a:t>That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Arial" charset="0"/>
                  <a:ea typeface="ＭＳ Ｐゴシック" charset="0"/>
                </a:rPr>
                <a:t>Other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Arial" charset="0"/>
                  <a:ea typeface="ＭＳ Ｐゴシック" charset="0"/>
                </a:rPr>
                <a:t>Group 3</a:t>
              </a:r>
            </a:p>
          </p:txBody>
        </p:sp>
        <p:sp>
          <p:nvSpPr>
            <p:cNvPr id="10275" name="AutoShape 36"/>
            <p:cNvSpPr>
              <a:spLocks noChangeArrowheads="1"/>
            </p:cNvSpPr>
            <p:nvPr/>
          </p:nvSpPr>
          <p:spPr bwMode="auto">
            <a:xfrm>
              <a:off x="3312" y="3312"/>
              <a:ext cx="566" cy="508"/>
            </a:xfrm>
            <a:prstGeom prst="roundRect">
              <a:avLst>
                <a:gd name="adj"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Arial" charset="0"/>
                  <a:ea typeface="ＭＳ Ｐゴシック" charset="0"/>
                </a:rPr>
                <a:t>That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Arial" charset="0"/>
                  <a:ea typeface="ＭＳ Ｐゴシック" charset="0"/>
                </a:rPr>
                <a:t>Other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Arial" charset="0"/>
                  <a:ea typeface="ＭＳ Ｐゴシック" charset="0"/>
                </a:rPr>
                <a:t>Group N</a:t>
              </a: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5" name="Rectangle 2"/>
          <p:cNvSpPr>
            <a:spLocks noGrp="1" noChangeArrowheads="1"/>
          </p:cNvSpPr>
          <p:nvPr>
            <p:ph type="title"/>
          </p:nvPr>
        </p:nvSpPr>
        <p:spPr/>
        <p:txBody>
          <a:bodyPr lIns="90488" tIns="44450" rIns="90488" bIns="44450"/>
          <a:lstStyle/>
          <a:p>
            <a:pPr eaLnBrk="1" hangingPunct="1"/>
            <a:r>
              <a:rPr lang="en-US" sz="4000" smtClean="0"/>
              <a:t>Categorization Biases for Baptists</a:t>
            </a:r>
          </a:p>
        </p:txBody>
      </p:sp>
      <p:sp>
        <p:nvSpPr>
          <p:cNvPr id="11296" name="Footer Placeholder 3"/>
          <p:cNvSpPr>
            <a:spLocks noGrp="1"/>
          </p:cNvSpPr>
          <p:nvPr>
            <p:ph type="ftr" sz="quarter" idx="11"/>
          </p:nvPr>
        </p:nvSpPr>
        <p:spPr>
          <a:noFill/>
        </p:spPr>
        <p:txBody>
          <a:bodyPr/>
          <a:lstStyle/>
          <a:p>
            <a:r>
              <a:rPr lang="en-US" smtClean="0"/>
              <a:t>© Aaron Ahuvia 2008</a:t>
            </a:r>
          </a:p>
        </p:txBody>
      </p:sp>
      <p:grpSp>
        <p:nvGrpSpPr>
          <p:cNvPr id="2" name="Organization Chart 5"/>
          <p:cNvGrpSpPr>
            <a:grpSpLocks/>
          </p:cNvGrpSpPr>
          <p:nvPr/>
        </p:nvGrpSpPr>
        <p:grpSpPr bwMode="auto">
          <a:xfrm>
            <a:off x="457200" y="1600200"/>
            <a:ext cx="8229600" cy="3973513"/>
            <a:chOff x="288" y="1008"/>
            <a:chExt cx="5187" cy="2850"/>
          </a:xfrm>
        </p:grpSpPr>
        <p:sp>
          <p:nvSpPr>
            <p:cNvPr id="11267" name="AutoShape 4"/>
            <p:cNvSpPr>
              <a:spLocks noChangeAspect="1" noChangeArrowheads="1" noTextEdit="1"/>
            </p:cNvSpPr>
            <p:nvPr/>
          </p:nvSpPr>
          <p:spPr bwMode="auto">
            <a:xfrm>
              <a:off x="288" y="1008"/>
              <a:ext cx="5187" cy="2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268" name="_s11268"/>
            <p:cNvCxnSpPr>
              <a:cxnSpLocks noChangeShapeType="1"/>
              <a:stCxn id="11292" idx="1"/>
              <a:endCxn id="11288" idx="2"/>
            </p:cNvCxnSpPr>
            <p:nvPr/>
          </p:nvCxnSpPr>
          <p:spPr bwMode="auto">
            <a:xfrm rot="10800000">
              <a:off x="1892" y="3080"/>
              <a:ext cx="94" cy="518"/>
            </a:xfrm>
            <a:prstGeom prst="bentConnector2">
              <a:avLst/>
            </a:prstGeom>
            <a:noFill/>
            <a:ln w="38100">
              <a:solidFill>
                <a:srgbClr val="E4F3F4"/>
              </a:solidFill>
              <a:miter lim="800000"/>
              <a:headEnd/>
              <a:tailEnd/>
            </a:ln>
            <a:extLst>
              <a:ext uri="{909E8E84-426E-40dd-AFC4-6F175D3DCCD1}">
                <a14:hiddenFill xmlns:a14="http://schemas.microsoft.com/office/drawing/2010/main">
                  <a:noFill/>
                </a14:hiddenFill>
              </a:ext>
            </a:extLst>
          </p:spPr>
        </p:cxnSp>
        <p:cxnSp>
          <p:nvCxnSpPr>
            <p:cNvPr id="11269" name="_s11269"/>
            <p:cNvCxnSpPr>
              <a:cxnSpLocks noChangeShapeType="1"/>
              <a:stCxn id="11291" idx="0"/>
              <a:endCxn id="11283" idx="2"/>
            </p:cNvCxnSpPr>
            <p:nvPr/>
          </p:nvCxnSpPr>
          <p:spPr bwMode="auto">
            <a:xfrm rot="16200000">
              <a:off x="5063" y="2432"/>
              <a:ext cx="259" cy="1"/>
            </a:xfrm>
            <a:prstGeom prst="straightConnector1">
              <a:avLst/>
            </a:prstGeom>
            <a:noFill/>
            <a:ln w="38100">
              <a:solidFill>
                <a:srgbClr val="E4F3F4"/>
              </a:solidFill>
              <a:round/>
              <a:headEnd/>
              <a:tailEnd/>
            </a:ln>
            <a:extLst>
              <a:ext uri="{909E8E84-426E-40dd-AFC4-6F175D3DCCD1}">
                <a14:hiddenFill xmlns:a14="http://schemas.microsoft.com/office/drawing/2010/main">
                  <a:noFill/>
                </a14:hiddenFill>
              </a:ext>
            </a:extLst>
          </p:spPr>
        </p:cxnSp>
        <p:cxnSp>
          <p:nvCxnSpPr>
            <p:cNvPr id="11270" name="_s11270"/>
            <p:cNvCxnSpPr>
              <a:cxnSpLocks noChangeShapeType="1"/>
              <a:stCxn id="11290" idx="0"/>
              <a:endCxn id="11282" idx="2"/>
            </p:cNvCxnSpPr>
            <p:nvPr/>
          </p:nvCxnSpPr>
          <p:spPr bwMode="auto">
            <a:xfrm rot="5400000" flipH="1">
              <a:off x="4237" y="2268"/>
              <a:ext cx="259" cy="329"/>
            </a:xfrm>
            <a:prstGeom prst="bentConnector3">
              <a:avLst>
                <a:gd name="adj1" fmla="val 31579"/>
              </a:avLst>
            </a:prstGeom>
            <a:noFill/>
            <a:ln w="38100">
              <a:solidFill>
                <a:srgbClr val="E4F3F4"/>
              </a:solidFill>
              <a:miter lim="800000"/>
              <a:headEnd/>
              <a:tailEnd/>
            </a:ln>
            <a:extLst>
              <a:ext uri="{909E8E84-426E-40dd-AFC4-6F175D3DCCD1}">
                <a14:hiddenFill xmlns:a14="http://schemas.microsoft.com/office/drawing/2010/main">
                  <a:noFill/>
                </a14:hiddenFill>
              </a:ext>
            </a:extLst>
          </p:spPr>
        </p:cxnSp>
        <p:cxnSp>
          <p:nvCxnSpPr>
            <p:cNvPr id="11271" name="_s11271"/>
            <p:cNvCxnSpPr>
              <a:cxnSpLocks noChangeShapeType="1"/>
              <a:stCxn id="11289" idx="0"/>
              <a:endCxn id="11282" idx="2"/>
            </p:cNvCxnSpPr>
            <p:nvPr/>
          </p:nvCxnSpPr>
          <p:spPr bwMode="auto">
            <a:xfrm rot="16200000">
              <a:off x="3907" y="2268"/>
              <a:ext cx="259" cy="330"/>
            </a:xfrm>
            <a:prstGeom prst="bentConnector3">
              <a:avLst>
                <a:gd name="adj1" fmla="val 31579"/>
              </a:avLst>
            </a:prstGeom>
            <a:noFill/>
            <a:ln w="38100">
              <a:solidFill>
                <a:srgbClr val="E4F3F4"/>
              </a:solidFill>
              <a:miter lim="800000"/>
              <a:headEnd/>
              <a:tailEnd/>
            </a:ln>
            <a:extLst>
              <a:ext uri="{909E8E84-426E-40dd-AFC4-6F175D3DCCD1}">
                <a14:hiddenFill xmlns:a14="http://schemas.microsoft.com/office/drawing/2010/main">
                  <a:noFill/>
                </a14:hiddenFill>
              </a:ext>
            </a:extLst>
          </p:spPr>
        </p:cxnSp>
        <p:cxnSp>
          <p:nvCxnSpPr>
            <p:cNvPr id="11272" name="_s11272"/>
            <p:cNvCxnSpPr>
              <a:cxnSpLocks noChangeShapeType="1"/>
              <a:stCxn id="11288" idx="0"/>
              <a:endCxn id="11281" idx="2"/>
            </p:cNvCxnSpPr>
            <p:nvPr/>
          </p:nvCxnSpPr>
          <p:spPr bwMode="auto">
            <a:xfrm rot="5400000" flipH="1">
              <a:off x="1762" y="2432"/>
              <a:ext cx="259" cy="1"/>
            </a:xfrm>
            <a:prstGeom prst="bentConnector3">
              <a:avLst>
                <a:gd name="adj1" fmla="val 31579"/>
              </a:avLst>
            </a:prstGeom>
            <a:noFill/>
            <a:ln w="38100">
              <a:solidFill>
                <a:srgbClr val="E4F3F4"/>
              </a:solidFill>
              <a:miter lim="800000"/>
              <a:headEnd/>
              <a:tailEnd/>
            </a:ln>
            <a:extLst>
              <a:ext uri="{909E8E84-426E-40dd-AFC4-6F175D3DCCD1}">
                <a14:hiddenFill xmlns:a14="http://schemas.microsoft.com/office/drawing/2010/main">
                  <a:noFill/>
                </a14:hiddenFill>
              </a:ext>
            </a:extLst>
          </p:spPr>
        </p:cxnSp>
        <p:cxnSp>
          <p:nvCxnSpPr>
            <p:cNvPr id="11273" name="_s11273"/>
            <p:cNvCxnSpPr>
              <a:cxnSpLocks noChangeShapeType="1"/>
              <a:stCxn id="11287" idx="0"/>
              <a:endCxn id="11281" idx="2"/>
            </p:cNvCxnSpPr>
            <p:nvPr/>
          </p:nvCxnSpPr>
          <p:spPr bwMode="auto">
            <a:xfrm rot="5400000" flipH="1">
              <a:off x="2092" y="2102"/>
              <a:ext cx="259" cy="661"/>
            </a:xfrm>
            <a:prstGeom prst="bentConnector3">
              <a:avLst>
                <a:gd name="adj1" fmla="val 31579"/>
              </a:avLst>
            </a:prstGeom>
            <a:noFill/>
            <a:ln w="38100">
              <a:solidFill>
                <a:srgbClr val="E4F3F4"/>
              </a:solidFill>
              <a:miter lim="800000"/>
              <a:headEnd/>
              <a:tailEnd/>
            </a:ln>
            <a:extLst>
              <a:ext uri="{909E8E84-426E-40dd-AFC4-6F175D3DCCD1}">
                <a14:hiddenFill xmlns:a14="http://schemas.microsoft.com/office/drawing/2010/main">
                  <a:noFill/>
                </a14:hiddenFill>
              </a:ext>
            </a:extLst>
          </p:spPr>
        </p:cxnSp>
        <p:cxnSp>
          <p:nvCxnSpPr>
            <p:cNvPr id="11274" name="_s11274"/>
            <p:cNvCxnSpPr>
              <a:cxnSpLocks noChangeShapeType="1"/>
              <a:stCxn id="11286" idx="0"/>
              <a:endCxn id="11281" idx="2"/>
            </p:cNvCxnSpPr>
            <p:nvPr/>
          </p:nvCxnSpPr>
          <p:spPr bwMode="auto">
            <a:xfrm rot="5400000" flipH="1">
              <a:off x="2422" y="1772"/>
              <a:ext cx="259" cy="1321"/>
            </a:xfrm>
            <a:prstGeom prst="bentConnector3">
              <a:avLst>
                <a:gd name="adj1" fmla="val 31579"/>
              </a:avLst>
            </a:prstGeom>
            <a:noFill/>
            <a:ln w="38100">
              <a:solidFill>
                <a:srgbClr val="E4F3F4"/>
              </a:solidFill>
              <a:miter lim="800000"/>
              <a:headEnd/>
              <a:tailEnd/>
            </a:ln>
            <a:extLst>
              <a:ext uri="{909E8E84-426E-40dd-AFC4-6F175D3DCCD1}">
                <a14:hiddenFill xmlns:a14="http://schemas.microsoft.com/office/drawing/2010/main">
                  <a:noFill/>
                </a14:hiddenFill>
              </a:ext>
            </a:extLst>
          </p:spPr>
        </p:cxnSp>
        <p:cxnSp>
          <p:nvCxnSpPr>
            <p:cNvPr id="11275" name="_s11275"/>
            <p:cNvCxnSpPr>
              <a:cxnSpLocks noChangeShapeType="1"/>
              <a:stCxn id="11285" idx="0"/>
              <a:endCxn id="11281" idx="2"/>
            </p:cNvCxnSpPr>
            <p:nvPr/>
          </p:nvCxnSpPr>
          <p:spPr bwMode="auto">
            <a:xfrm rot="16200000">
              <a:off x="1432" y="2103"/>
              <a:ext cx="259" cy="659"/>
            </a:xfrm>
            <a:prstGeom prst="bentConnector3">
              <a:avLst>
                <a:gd name="adj1" fmla="val 31579"/>
              </a:avLst>
            </a:prstGeom>
            <a:noFill/>
            <a:ln w="38100">
              <a:solidFill>
                <a:srgbClr val="E4F3F4"/>
              </a:solidFill>
              <a:miter lim="800000"/>
              <a:headEnd/>
              <a:tailEnd/>
            </a:ln>
            <a:extLst>
              <a:ext uri="{909E8E84-426E-40dd-AFC4-6F175D3DCCD1}">
                <a14:hiddenFill xmlns:a14="http://schemas.microsoft.com/office/drawing/2010/main">
                  <a:noFill/>
                </a14:hiddenFill>
              </a:ext>
            </a:extLst>
          </p:spPr>
        </p:cxnSp>
        <p:cxnSp>
          <p:nvCxnSpPr>
            <p:cNvPr id="11276" name="_s11276"/>
            <p:cNvCxnSpPr>
              <a:cxnSpLocks noChangeShapeType="1"/>
              <a:stCxn id="11284" idx="0"/>
              <a:endCxn id="11281" idx="2"/>
            </p:cNvCxnSpPr>
            <p:nvPr/>
          </p:nvCxnSpPr>
          <p:spPr bwMode="auto">
            <a:xfrm rot="16200000">
              <a:off x="1101" y="1773"/>
              <a:ext cx="259" cy="1320"/>
            </a:xfrm>
            <a:prstGeom prst="bentConnector3">
              <a:avLst>
                <a:gd name="adj1" fmla="val 31579"/>
              </a:avLst>
            </a:prstGeom>
            <a:noFill/>
            <a:ln w="38100">
              <a:solidFill>
                <a:srgbClr val="E4F3F4"/>
              </a:solidFill>
              <a:miter lim="800000"/>
              <a:headEnd/>
              <a:tailEnd/>
            </a:ln>
            <a:extLst>
              <a:ext uri="{909E8E84-426E-40dd-AFC4-6F175D3DCCD1}">
                <a14:hiddenFill xmlns:a14="http://schemas.microsoft.com/office/drawing/2010/main">
                  <a:noFill/>
                </a14:hiddenFill>
              </a:ext>
            </a:extLst>
          </p:spPr>
        </p:cxnSp>
        <p:cxnSp>
          <p:nvCxnSpPr>
            <p:cNvPr id="11277" name="_s11277"/>
            <p:cNvCxnSpPr>
              <a:cxnSpLocks noChangeShapeType="1"/>
              <a:stCxn id="11283" idx="0"/>
              <a:endCxn id="11280" idx="2"/>
            </p:cNvCxnSpPr>
            <p:nvPr/>
          </p:nvCxnSpPr>
          <p:spPr bwMode="auto">
            <a:xfrm rot="5400000" flipH="1">
              <a:off x="4237" y="831"/>
              <a:ext cx="259" cy="1651"/>
            </a:xfrm>
            <a:prstGeom prst="bentConnector3">
              <a:avLst>
                <a:gd name="adj1" fmla="val 31718"/>
              </a:avLst>
            </a:prstGeom>
            <a:noFill/>
            <a:ln w="38100">
              <a:solidFill>
                <a:schemeClr val="accent1"/>
              </a:solidFill>
              <a:miter lim="800000"/>
              <a:headEnd/>
              <a:tailEnd/>
            </a:ln>
            <a:extLst>
              <a:ext uri="{909E8E84-426E-40dd-AFC4-6F175D3DCCD1}">
                <a14:hiddenFill xmlns:a14="http://schemas.microsoft.com/office/drawing/2010/main">
                  <a:noFill/>
                </a14:hiddenFill>
              </a:ext>
            </a:extLst>
          </p:spPr>
        </p:cxnSp>
        <p:cxnSp>
          <p:nvCxnSpPr>
            <p:cNvPr id="11278" name="_s11278"/>
            <p:cNvCxnSpPr>
              <a:cxnSpLocks noChangeShapeType="1"/>
              <a:stCxn id="11282" idx="0"/>
              <a:endCxn id="11280" idx="2"/>
            </p:cNvCxnSpPr>
            <p:nvPr/>
          </p:nvCxnSpPr>
          <p:spPr bwMode="auto">
            <a:xfrm rot="5400000" flipH="1">
              <a:off x="3742" y="1326"/>
              <a:ext cx="259" cy="661"/>
            </a:xfrm>
            <a:prstGeom prst="bentConnector3">
              <a:avLst>
                <a:gd name="adj1" fmla="val 31718"/>
              </a:avLst>
            </a:prstGeom>
            <a:noFill/>
            <a:ln w="38100">
              <a:solidFill>
                <a:schemeClr val="accent1"/>
              </a:solidFill>
              <a:miter lim="800000"/>
              <a:headEnd/>
              <a:tailEnd/>
            </a:ln>
            <a:extLst>
              <a:ext uri="{909E8E84-426E-40dd-AFC4-6F175D3DCCD1}">
                <a14:hiddenFill xmlns:a14="http://schemas.microsoft.com/office/drawing/2010/main">
                  <a:noFill/>
                </a14:hiddenFill>
              </a:ext>
            </a:extLst>
          </p:spPr>
        </p:cxnSp>
        <p:cxnSp>
          <p:nvCxnSpPr>
            <p:cNvPr id="11279" name="_s11279"/>
            <p:cNvCxnSpPr>
              <a:cxnSpLocks noChangeShapeType="1"/>
              <a:stCxn id="11281" idx="0"/>
              <a:endCxn id="11280" idx="2"/>
            </p:cNvCxnSpPr>
            <p:nvPr/>
          </p:nvCxnSpPr>
          <p:spPr bwMode="auto">
            <a:xfrm rot="16200000">
              <a:off x="2586" y="832"/>
              <a:ext cx="259" cy="1650"/>
            </a:xfrm>
            <a:prstGeom prst="bentConnector3">
              <a:avLst>
                <a:gd name="adj1" fmla="val 31718"/>
              </a:avLst>
            </a:prstGeom>
            <a:noFill/>
            <a:ln w="38100">
              <a:solidFill>
                <a:schemeClr val="accent1"/>
              </a:solidFill>
              <a:miter lim="800000"/>
              <a:headEnd/>
              <a:tailEnd/>
            </a:ln>
            <a:extLst>
              <a:ext uri="{909E8E84-426E-40dd-AFC4-6F175D3DCCD1}">
                <a14:hiddenFill xmlns:a14="http://schemas.microsoft.com/office/drawing/2010/main">
                  <a:noFill/>
                </a14:hiddenFill>
              </a:ext>
            </a:extLst>
          </p:spPr>
        </p:cxnSp>
        <p:sp>
          <p:nvSpPr>
            <p:cNvPr id="11280" name="_s11280"/>
            <p:cNvSpPr>
              <a:spLocks noChangeArrowheads="1"/>
            </p:cNvSpPr>
            <p:nvPr/>
          </p:nvSpPr>
          <p:spPr bwMode="auto">
            <a:xfrm>
              <a:off x="3257" y="1008"/>
              <a:ext cx="568" cy="519"/>
            </a:xfrm>
            <a:prstGeom prst="roundRect">
              <a:avLst>
                <a:gd name="adj" fmla="val 16667"/>
              </a:avLst>
            </a:prstGeom>
            <a:gradFill rotWithShape="0">
              <a:gsLst>
                <a:gs pos="0">
                  <a:schemeClr val="accent1"/>
                </a:gs>
                <a:gs pos="100000">
                  <a:srgbClr val="E4F3F4"/>
                </a:gs>
              </a:gsLst>
              <a:path path="rect">
                <a:fillToRect l="100000" t="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0"/>
                </a:rPr>
                <a:t>People</a:t>
              </a:r>
            </a:p>
          </p:txBody>
        </p:sp>
        <p:sp>
          <p:nvSpPr>
            <p:cNvPr id="11281" name="_s11281"/>
            <p:cNvSpPr>
              <a:spLocks noChangeArrowheads="1"/>
            </p:cNvSpPr>
            <p:nvPr/>
          </p:nvSpPr>
          <p:spPr bwMode="auto">
            <a:xfrm>
              <a:off x="1608" y="1786"/>
              <a:ext cx="566" cy="517"/>
            </a:xfrm>
            <a:prstGeom prst="roundRect">
              <a:avLst>
                <a:gd name="adj" fmla="val 16667"/>
              </a:avLst>
            </a:prstGeom>
            <a:gradFill rotWithShape="0">
              <a:gsLst>
                <a:gs pos="0">
                  <a:schemeClr val="accent1"/>
                </a:gs>
                <a:gs pos="100000">
                  <a:srgbClr val="E4F3F4"/>
                </a:gs>
              </a:gsLst>
              <a:path path="rect">
                <a:fillToRect l="100000" t="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0"/>
                </a:rPr>
                <a:t>Christians</a:t>
              </a:r>
            </a:p>
          </p:txBody>
        </p:sp>
        <p:sp>
          <p:nvSpPr>
            <p:cNvPr id="11282" name="_s11282"/>
            <p:cNvSpPr>
              <a:spLocks noChangeArrowheads="1"/>
            </p:cNvSpPr>
            <p:nvPr/>
          </p:nvSpPr>
          <p:spPr bwMode="auto">
            <a:xfrm>
              <a:off x="3919" y="1786"/>
              <a:ext cx="565" cy="517"/>
            </a:xfrm>
            <a:prstGeom prst="roundRect">
              <a:avLst>
                <a:gd name="adj" fmla="val 16667"/>
              </a:avLst>
            </a:prstGeom>
            <a:gradFill rotWithShape="0">
              <a:gsLst>
                <a:gs pos="0">
                  <a:schemeClr val="accent1"/>
                </a:gs>
                <a:gs pos="100000">
                  <a:srgbClr val="E4F3F4"/>
                </a:gs>
              </a:gsLst>
              <a:path path="rect">
                <a:fillToRect l="100000" t="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0"/>
                </a:rPr>
                <a:t>Jews</a:t>
              </a:r>
            </a:p>
          </p:txBody>
        </p:sp>
        <p:sp>
          <p:nvSpPr>
            <p:cNvPr id="11283" name="_s11283"/>
            <p:cNvSpPr>
              <a:spLocks noChangeArrowheads="1"/>
            </p:cNvSpPr>
            <p:nvPr/>
          </p:nvSpPr>
          <p:spPr bwMode="auto">
            <a:xfrm>
              <a:off x="4909" y="1786"/>
              <a:ext cx="566" cy="517"/>
            </a:xfrm>
            <a:prstGeom prst="roundRect">
              <a:avLst>
                <a:gd name="adj" fmla="val 16667"/>
              </a:avLst>
            </a:prstGeom>
            <a:gradFill rotWithShape="0">
              <a:gsLst>
                <a:gs pos="0">
                  <a:schemeClr val="accent1"/>
                </a:gs>
                <a:gs pos="100000">
                  <a:srgbClr val="E4F3F4"/>
                </a:gs>
              </a:gsLst>
              <a:path path="rect">
                <a:fillToRect l="100000" t="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0"/>
                </a:rPr>
                <a:t>Muslims</a:t>
              </a:r>
            </a:p>
          </p:txBody>
        </p:sp>
        <p:sp>
          <p:nvSpPr>
            <p:cNvPr id="11284" name="_s11284"/>
            <p:cNvSpPr>
              <a:spLocks noChangeArrowheads="1"/>
            </p:cNvSpPr>
            <p:nvPr/>
          </p:nvSpPr>
          <p:spPr bwMode="auto">
            <a:xfrm>
              <a:off x="288" y="2562"/>
              <a:ext cx="566" cy="518"/>
            </a:xfrm>
            <a:prstGeom prst="roundRect">
              <a:avLst>
                <a:gd name="adj" fmla="val 16667"/>
              </a:avLst>
            </a:prstGeom>
            <a:gradFill rotWithShape="0">
              <a:gsLst>
                <a:gs pos="0">
                  <a:schemeClr val="accent1"/>
                </a:gs>
                <a:gs pos="100000">
                  <a:srgbClr val="E4F3F4"/>
                </a:gs>
              </a:gsLst>
              <a:path path="rect">
                <a:fillToRect l="100000" t="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0"/>
                </a:rPr>
                <a:t>Catholic</a:t>
              </a:r>
            </a:p>
          </p:txBody>
        </p:sp>
        <p:sp>
          <p:nvSpPr>
            <p:cNvPr id="11285" name="_s11285"/>
            <p:cNvSpPr>
              <a:spLocks noChangeArrowheads="1"/>
            </p:cNvSpPr>
            <p:nvPr/>
          </p:nvSpPr>
          <p:spPr bwMode="auto">
            <a:xfrm>
              <a:off x="949" y="2562"/>
              <a:ext cx="565" cy="518"/>
            </a:xfrm>
            <a:prstGeom prst="roundRect">
              <a:avLst>
                <a:gd name="adj" fmla="val 16667"/>
              </a:avLst>
            </a:prstGeom>
            <a:gradFill rotWithShape="0">
              <a:gsLst>
                <a:gs pos="0">
                  <a:schemeClr val="accent1"/>
                </a:gs>
                <a:gs pos="100000">
                  <a:srgbClr val="E4F3F4"/>
                </a:gs>
              </a:gsLst>
              <a:path path="rect">
                <a:fillToRect l="100000" t="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0"/>
                </a:rPr>
                <a:t>Methodist</a:t>
              </a:r>
            </a:p>
          </p:txBody>
        </p:sp>
        <p:sp>
          <p:nvSpPr>
            <p:cNvPr id="11286" name="_s11286"/>
            <p:cNvSpPr>
              <a:spLocks noChangeArrowheads="1"/>
            </p:cNvSpPr>
            <p:nvPr/>
          </p:nvSpPr>
          <p:spPr bwMode="auto">
            <a:xfrm>
              <a:off x="2929" y="2562"/>
              <a:ext cx="565" cy="518"/>
            </a:xfrm>
            <a:prstGeom prst="roundRect">
              <a:avLst>
                <a:gd name="adj" fmla="val 16667"/>
              </a:avLst>
            </a:prstGeom>
            <a:gradFill rotWithShape="0">
              <a:gsLst>
                <a:gs pos="0">
                  <a:schemeClr val="accent1"/>
                </a:gs>
                <a:gs pos="100000">
                  <a:srgbClr val="E4F3F4"/>
                </a:gs>
              </a:gsLst>
              <a:path path="rect">
                <a:fillToRect l="100000" t="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0"/>
                </a:rPr>
                <a:t>Anglican</a:t>
              </a:r>
            </a:p>
          </p:txBody>
        </p:sp>
        <p:sp>
          <p:nvSpPr>
            <p:cNvPr id="11287" name="_s11287"/>
            <p:cNvSpPr>
              <a:spLocks noChangeArrowheads="1"/>
            </p:cNvSpPr>
            <p:nvPr/>
          </p:nvSpPr>
          <p:spPr bwMode="auto">
            <a:xfrm>
              <a:off x="2269" y="2562"/>
              <a:ext cx="565" cy="518"/>
            </a:xfrm>
            <a:prstGeom prst="roundRect">
              <a:avLst>
                <a:gd name="adj" fmla="val 16667"/>
              </a:avLst>
            </a:prstGeom>
            <a:gradFill rotWithShape="0">
              <a:gsLst>
                <a:gs pos="0">
                  <a:schemeClr val="accent1"/>
                </a:gs>
                <a:gs pos="100000">
                  <a:srgbClr val="E4F3F4"/>
                </a:gs>
              </a:gsLst>
              <a:path path="rect">
                <a:fillToRect l="100000" t="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0"/>
                </a:rPr>
                <a:t>Pentecostal</a:t>
              </a:r>
            </a:p>
          </p:txBody>
        </p:sp>
        <p:sp>
          <p:nvSpPr>
            <p:cNvPr id="11288" name="_s11288"/>
            <p:cNvSpPr>
              <a:spLocks noChangeArrowheads="1"/>
            </p:cNvSpPr>
            <p:nvPr/>
          </p:nvSpPr>
          <p:spPr bwMode="auto">
            <a:xfrm>
              <a:off x="1609" y="2562"/>
              <a:ext cx="565" cy="518"/>
            </a:xfrm>
            <a:prstGeom prst="roundRect">
              <a:avLst>
                <a:gd name="adj" fmla="val 16667"/>
              </a:avLst>
            </a:prstGeom>
            <a:gradFill rotWithShape="0">
              <a:gsLst>
                <a:gs pos="0">
                  <a:schemeClr val="accent1"/>
                </a:gs>
                <a:gs pos="100000">
                  <a:srgbClr val="E4F3F4"/>
                </a:gs>
              </a:gsLst>
              <a:path path="rect">
                <a:fillToRect l="100000" t="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0"/>
                </a:rPr>
                <a:t>Baptist</a:t>
              </a:r>
            </a:p>
          </p:txBody>
        </p:sp>
        <p:sp>
          <p:nvSpPr>
            <p:cNvPr id="11289" name="_s11289"/>
            <p:cNvSpPr>
              <a:spLocks noChangeArrowheads="1"/>
            </p:cNvSpPr>
            <p:nvPr/>
          </p:nvSpPr>
          <p:spPr bwMode="auto">
            <a:xfrm>
              <a:off x="3589" y="2562"/>
              <a:ext cx="565" cy="518"/>
            </a:xfrm>
            <a:prstGeom prst="roundRect">
              <a:avLst>
                <a:gd name="adj" fmla="val 16667"/>
              </a:avLst>
            </a:prstGeom>
            <a:gradFill rotWithShape="0">
              <a:gsLst>
                <a:gs pos="0">
                  <a:schemeClr val="accent1"/>
                </a:gs>
                <a:gs pos="100000">
                  <a:srgbClr val="E4F3F4"/>
                </a:gs>
              </a:gsLst>
              <a:path path="rect">
                <a:fillToRect l="100000" t="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0"/>
                </a:rPr>
                <a:t>My Jewish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0"/>
                </a:rPr>
                <a:t>neighbor</a:t>
              </a:r>
            </a:p>
          </p:txBody>
        </p:sp>
        <p:sp>
          <p:nvSpPr>
            <p:cNvPr id="11290" name="_s11290"/>
            <p:cNvSpPr>
              <a:spLocks noChangeArrowheads="1"/>
            </p:cNvSpPr>
            <p:nvPr/>
          </p:nvSpPr>
          <p:spPr bwMode="auto">
            <a:xfrm>
              <a:off x="4249" y="2562"/>
              <a:ext cx="565" cy="518"/>
            </a:xfrm>
            <a:prstGeom prst="roundRect">
              <a:avLst>
                <a:gd name="adj" fmla="val 16667"/>
              </a:avLst>
            </a:prstGeom>
            <a:gradFill rotWithShape="0">
              <a:gsLst>
                <a:gs pos="0">
                  <a:schemeClr val="accent1"/>
                </a:gs>
                <a:gs pos="100000">
                  <a:srgbClr val="E4F3F4"/>
                </a:gs>
              </a:gsLst>
              <a:path path="rect">
                <a:fillToRect l="100000" t="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0"/>
                </a:rPr>
                <a:t>Orthodox</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0"/>
                </a:rPr>
                <a:t>in the hats</a:t>
              </a:r>
            </a:p>
          </p:txBody>
        </p:sp>
        <p:sp>
          <p:nvSpPr>
            <p:cNvPr id="11291" name="_s11291"/>
            <p:cNvSpPr>
              <a:spLocks noChangeArrowheads="1"/>
            </p:cNvSpPr>
            <p:nvPr/>
          </p:nvSpPr>
          <p:spPr bwMode="auto">
            <a:xfrm>
              <a:off x="4909" y="2562"/>
              <a:ext cx="566" cy="518"/>
            </a:xfrm>
            <a:prstGeom prst="roundRect">
              <a:avLst>
                <a:gd name="adj" fmla="val 16667"/>
              </a:avLst>
            </a:prstGeom>
            <a:gradFill rotWithShape="0">
              <a:gsLst>
                <a:gs pos="0">
                  <a:schemeClr val="accent1"/>
                </a:gs>
                <a:gs pos="100000">
                  <a:srgbClr val="E4F3F4"/>
                </a:gs>
              </a:gsLst>
              <a:path path="rect">
                <a:fillToRect l="100000" t="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0"/>
                </a:rPr>
                <a:t>Muslims</a:t>
              </a:r>
            </a:p>
          </p:txBody>
        </p:sp>
        <p:sp>
          <p:nvSpPr>
            <p:cNvPr id="11292" name="_s11292"/>
            <p:cNvSpPr>
              <a:spLocks noChangeArrowheads="1"/>
            </p:cNvSpPr>
            <p:nvPr/>
          </p:nvSpPr>
          <p:spPr bwMode="auto">
            <a:xfrm>
              <a:off x="1986" y="3339"/>
              <a:ext cx="568" cy="519"/>
            </a:xfrm>
            <a:prstGeom prst="roundRect">
              <a:avLst>
                <a:gd name="adj" fmla="val 16667"/>
              </a:avLst>
            </a:prstGeom>
            <a:gradFill rotWithShape="0">
              <a:gsLst>
                <a:gs pos="0">
                  <a:schemeClr val="accent1"/>
                </a:gs>
                <a:gs pos="100000">
                  <a:srgbClr val="E4F3F4"/>
                </a:gs>
              </a:gsLst>
              <a:path path="rect">
                <a:fillToRect l="100000" t="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0"/>
                </a:rPr>
                <a:t>American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0"/>
                </a:rPr>
                <a:t>Baptist</a:t>
              </a:r>
            </a:p>
          </p:txBody>
        </p:sp>
        <p:sp>
          <p:nvSpPr>
            <p:cNvPr id="11293" name="_s1052"/>
            <p:cNvSpPr>
              <a:spLocks noChangeArrowheads="1"/>
            </p:cNvSpPr>
            <p:nvPr/>
          </p:nvSpPr>
          <p:spPr bwMode="auto">
            <a:xfrm>
              <a:off x="1234" y="3339"/>
              <a:ext cx="567" cy="519"/>
            </a:xfrm>
            <a:prstGeom prst="roundRect">
              <a:avLst>
                <a:gd name="adj" fmla="val 16667"/>
              </a:avLst>
            </a:prstGeom>
            <a:gradFill rotWithShape="0">
              <a:gsLst>
                <a:gs pos="0">
                  <a:schemeClr val="accent1"/>
                </a:gs>
                <a:gs pos="100000">
                  <a:srgbClr val="E4F3F4"/>
                </a:gs>
              </a:gsLst>
              <a:path path="rect">
                <a:fillToRect l="100000" t="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0"/>
                </a:rPr>
                <a:t>Southern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0"/>
                </a:rPr>
                <a:t>Baptist</a:t>
              </a:r>
            </a:p>
          </p:txBody>
        </p:sp>
        <p:cxnSp>
          <p:nvCxnSpPr>
            <p:cNvPr id="11294" name="_s1028"/>
            <p:cNvCxnSpPr>
              <a:cxnSpLocks noChangeShapeType="1"/>
            </p:cNvCxnSpPr>
            <p:nvPr/>
          </p:nvCxnSpPr>
          <p:spPr bwMode="auto">
            <a:xfrm rot="10800000" flipH="1">
              <a:off x="1802" y="3080"/>
              <a:ext cx="93" cy="519"/>
            </a:xfrm>
            <a:prstGeom prst="bentConnector2">
              <a:avLst/>
            </a:prstGeom>
            <a:noFill/>
            <a:ln w="38100">
              <a:solidFill>
                <a:srgbClr val="E4F3F4"/>
              </a:solidFill>
              <a:miter lim="800000"/>
              <a:headEnd/>
              <a:tailEnd/>
            </a:ln>
            <a:extLst>
              <a:ext uri="{909E8E84-426E-40dd-AFC4-6F175D3DCCD1}">
                <a14:hiddenFill xmlns:a14="http://schemas.microsoft.com/office/drawing/2010/main">
                  <a:noFill/>
                </a14:hiddenFill>
              </a:ext>
            </a:extLst>
          </p:spPr>
        </p:cxn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p:txBody>
          <a:bodyPr/>
          <a:lstStyle/>
          <a:p>
            <a:pPr eaLnBrk="1" hangingPunct="1"/>
            <a:r>
              <a:rPr lang="en-US" sz="4000" smtClean="0"/>
              <a:t>The Fundamental Attribution Error</a:t>
            </a:r>
          </a:p>
        </p:txBody>
      </p:sp>
      <p:sp>
        <p:nvSpPr>
          <p:cNvPr id="38915" name="Rectangle 5"/>
          <p:cNvSpPr>
            <a:spLocks noGrp="1" noChangeArrowheads="1"/>
          </p:cNvSpPr>
          <p:nvPr>
            <p:ph type="body" idx="1"/>
          </p:nvPr>
        </p:nvSpPr>
        <p:spPr/>
        <p:txBody>
          <a:bodyPr/>
          <a:lstStyle/>
          <a:p>
            <a:pPr eaLnBrk="1" hangingPunct="1">
              <a:lnSpc>
                <a:spcPct val="90000"/>
              </a:lnSpc>
            </a:pPr>
            <a:r>
              <a:rPr lang="en-US" smtClean="0"/>
              <a:t>Our own behavior is a response to our situation; the behavior of others is caused by their internal traits.</a:t>
            </a:r>
          </a:p>
          <a:p>
            <a:pPr eaLnBrk="1" hangingPunct="1">
              <a:lnSpc>
                <a:spcPct val="90000"/>
              </a:lnSpc>
            </a:pPr>
            <a:endParaRPr lang="en-US" smtClean="0"/>
          </a:p>
          <a:p>
            <a:pPr eaLnBrk="1" hangingPunct="1">
              <a:lnSpc>
                <a:spcPct val="90000"/>
              </a:lnSpc>
            </a:pPr>
            <a:r>
              <a:rPr lang="en-US" smtClean="0"/>
              <a:t>How did you choose your major?</a:t>
            </a:r>
          </a:p>
          <a:p>
            <a:pPr lvl="1" eaLnBrk="1" hangingPunct="1">
              <a:lnSpc>
                <a:spcPct val="90000"/>
              </a:lnSpc>
            </a:pPr>
            <a:r>
              <a:rPr lang="en-US" smtClean="0"/>
              <a:t>Nisbett, Caputo, Legant, and Maracek (1973).</a:t>
            </a:r>
          </a:p>
          <a:p>
            <a:pPr eaLnBrk="1" hangingPunct="1">
              <a:lnSpc>
                <a:spcPct val="90000"/>
              </a:lnSpc>
            </a:pPr>
            <a:endParaRPr lang="en-US" smtClean="0"/>
          </a:p>
          <a:p>
            <a:pPr eaLnBrk="1" hangingPunct="1">
              <a:lnSpc>
                <a:spcPct val="90000"/>
              </a:lnSpc>
            </a:pPr>
            <a:r>
              <a:rPr lang="en-US" smtClean="0"/>
              <a:t>Essays on Castro </a:t>
            </a:r>
          </a:p>
          <a:p>
            <a:pPr lvl="2" eaLnBrk="1" hangingPunct="1">
              <a:lnSpc>
                <a:spcPct val="90000"/>
              </a:lnSpc>
              <a:buFontTx/>
              <a:buNone/>
            </a:pPr>
            <a:r>
              <a:rPr lang="en-US" smtClean="0"/>
              <a:t>-- Jones and Harris (1967).</a:t>
            </a:r>
          </a:p>
        </p:txBody>
      </p:sp>
      <p:sp>
        <p:nvSpPr>
          <p:cNvPr id="38916" name="Footer Placeholder 3"/>
          <p:cNvSpPr>
            <a:spLocks noGrp="1"/>
          </p:cNvSpPr>
          <p:nvPr>
            <p:ph type="ftr" sz="quarter" idx="11"/>
          </p:nvPr>
        </p:nvSpPr>
        <p:spPr>
          <a:noFill/>
        </p:spPr>
        <p:txBody>
          <a:bodyPr/>
          <a:lstStyle/>
          <a:p>
            <a:r>
              <a:rPr lang="en-US" smtClean="0"/>
              <a:t>© Aaron Ahuvia 2008</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z="4000" smtClean="0"/>
              <a:t>Framing the Conflict</a:t>
            </a:r>
            <a:br>
              <a:rPr lang="en-US" sz="4000" smtClean="0"/>
            </a:br>
            <a:r>
              <a:rPr lang="en-US" sz="3200" smtClean="0"/>
              <a:t>Israelis see themselves as the “little guy.”</a:t>
            </a:r>
          </a:p>
        </p:txBody>
      </p:sp>
      <p:sp>
        <p:nvSpPr>
          <p:cNvPr id="39939" name="Rectangle 3"/>
          <p:cNvSpPr>
            <a:spLocks noGrp="1" noChangeArrowheads="1"/>
          </p:cNvSpPr>
          <p:nvPr>
            <p:ph type="body" idx="1"/>
          </p:nvPr>
        </p:nvSpPr>
        <p:spPr>
          <a:xfrm>
            <a:off x="457200" y="5943600"/>
            <a:ext cx="8229600" cy="762000"/>
          </a:xfrm>
        </p:spPr>
        <p:txBody>
          <a:bodyPr/>
          <a:lstStyle/>
          <a:p>
            <a:pPr eaLnBrk="1" hangingPunct="1">
              <a:lnSpc>
                <a:spcPct val="90000"/>
              </a:lnSpc>
              <a:buFontTx/>
              <a:buNone/>
            </a:pPr>
            <a:r>
              <a:rPr lang="en-US" sz="2400" smtClean="0">
                <a:solidFill>
                  <a:srgbClr val="FF3300"/>
                </a:solidFill>
              </a:rPr>
              <a:t>Red= Israel</a:t>
            </a:r>
            <a:r>
              <a:rPr lang="en-US" sz="2400" smtClean="0"/>
              <a:t>; </a:t>
            </a:r>
            <a:r>
              <a:rPr lang="en-US" sz="2400" smtClean="0">
                <a:solidFill>
                  <a:srgbClr val="33CC33"/>
                </a:solidFill>
              </a:rPr>
              <a:t>Green = Arab or Muslim countries</a:t>
            </a:r>
          </a:p>
          <a:p>
            <a:pPr lvl="1" eaLnBrk="1" hangingPunct="1">
              <a:lnSpc>
                <a:spcPct val="90000"/>
              </a:lnSpc>
            </a:pPr>
            <a:r>
              <a:rPr lang="en-US" sz="2000" smtClean="0"/>
              <a:t>Map from the website of the Israel Project.</a:t>
            </a:r>
          </a:p>
        </p:txBody>
      </p:sp>
      <p:pic>
        <p:nvPicPr>
          <p:cNvPr id="39940" name="Picture 4" descr="th_isr-world"/>
          <p:cNvPicPr>
            <a:picLocks noChangeAspect="1" noChangeArrowheads="1"/>
          </p:cNvPicPr>
          <p:nvPr/>
        </p:nvPicPr>
        <p:blipFill>
          <a:blip r:embed="rId3" cstate="print"/>
          <a:srcRect/>
          <a:stretch>
            <a:fillRect/>
          </a:stretch>
        </p:blipFill>
        <p:spPr bwMode="auto">
          <a:xfrm>
            <a:off x="76200" y="1447800"/>
            <a:ext cx="8915400" cy="4435475"/>
          </a:xfrm>
          <a:prstGeom prst="rect">
            <a:avLst/>
          </a:prstGeom>
          <a:noFill/>
          <a:ln w="9525">
            <a:noFill/>
            <a:miter lim="800000"/>
            <a:headEnd/>
            <a:tailEnd/>
          </a:ln>
        </p:spPr>
      </p:pic>
      <p:sp>
        <p:nvSpPr>
          <p:cNvPr id="39941" name="Footer Placeholder 4"/>
          <p:cNvSpPr>
            <a:spLocks noGrp="1"/>
          </p:cNvSpPr>
          <p:nvPr>
            <p:ph type="ftr" sz="quarter" idx="11"/>
          </p:nvPr>
        </p:nvSpPr>
        <p:spPr>
          <a:noFill/>
        </p:spPr>
        <p:txBody>
          <a:bodyPr/>
          <a:lstStyle/>
          <a:p>
            <a:r>
              <a:rPr lang="en-US" smtClean="0"/>
              <a:t>© Aaron Ahuvia 2008</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4000" smtClean="0"/>
              <a:t>Framing the Conflict</a:t>
            </a:r>
            <a:br>
              <a:rPr lang="en-US" sz="4000" smtClean="0"/>
            </a:br>
            <a:r>
              <a:rPr lang="en-US" sz="3200" smtClean="0"/>
              <a:t>Palestinians see themselves </a:t>
            </a:r>
            <a:br>
              <a:rPr lang="en-US" sz="3200" smtClean="0"/>
            </a:br>
            <a:r>
              <a:rPr lang="en-US" sz="3200" smtClean="0"/>
              <a:t>as the “little guy.”</a:t>
            </a:r>
          </a:p>
        </p:txBody>
      </p:sp>
      <p:sp>
        <p:nvSpPr>
          <p:cNvPr id="40963" name="Rectangle 3"/>
          <p:cNvSpPr>
            <a:spLocks noGrp="1" noChangeArrowheads="1"/>
          </p:cNvSpPr>
          <p:nvPr>
            <p:ph type="body" idx="1"/>
          </p:nvPr>
        </p:nvSpPr>
        <p:spPr>
          <a:xfrm>
            <a:off x="457200" y="4495800"/>
            <a:ext cx="8229600" cy="1905000"/>
          </a:xfrm>
        </p:spPr>
        <p:txBody>
          <a:bodyPr/>
          <a:lstStyle/>
          <a:p>
            <a:pPr eaLnBrk="1" hangingPunct="1">
              <a:buFontTx/>
              <a:buNone/>
            </a:pPr>
            <a:r>
              <a:rPr lang="en-US" smtClean="0"/>
              <a:t>Whereas Israelis see the “Arab-Israeli conflict,” supporters of the Palestinians see the “Israeli-Palestinian conflict.”</a:t>
            </a:r>
          </a:p>
        </p:txBody>
      </p:sp>
      <p:pic>
        <p:nvPicPr>
          <p:cNvPr id="40964" name="Picture 4" descr="ceasefire"/>
          <p:cNvPicPr>
            <a:picLocks noChangeAspect="1" noChangeArrowheads="1"/>
          </p:cNvPicPr>
          <p:nvPr/>
        </p:nvPicPr>
        <p:blipFill>
          <a:blip r:embed="rId3" cstate="print"/>
          <a:srcRect/>
          <a:stretch>
            <a:fillRect/>
          </a:stretch>
        </p:blipFill>
        <p:spPr bwMode="auto">
          <a:xfrm>
            <a:off x="381000" y="2679700"/>
            <a:ext cx="8534400" cy="1524000"/>
          </a:xfrm>
          <a:prstGeom prst="rect">
            <a:avLst/>
          </a:prstGeom>
          <a:noFill/>
          <a:ln w="9525">
            <a:noFill/>
            <a:miter lim="800000"/>
            <a:headEnd/>
            <a:tailEnd/>
          </a:ln>
        </p:spPr>
      </p:pic>
      <p:sp>
        <p:nvSpPr>
          <p:cNvPr id="40965" name="Footer Placeholder 4"/>
          <p:cNvSpPr>
            <a:spLocks noGrp="1"/>
          </p:cNvSpPr>
          <p:nvPr>
            <p:ph type="ftr" sz="quarter" idx="11"/>
          </p:nvPr>
        </p:nvSpPr>
        <p:spPr>
          <a:noFill/>
        </p:spPr>
        <p:txBody>
          <a:bodyPr/>
          <a:lstStyle/>
          <a:p>
            <a:r>
              <a:rPr lang="en-US" smtClean="0"/>
              <a:t>© Aaron Ahuvia 2008</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Trusting Confirming Information</a:t>
            </a:r>
          </a:p>
        </p:txBody>
      </p:sp>
      <p:sp>
        <p:nvSpPr>
          <p:cNvPr id="41987" name="Rectangle 3"/>
          <p:cNvSpPr>
            <a:spLocks noGrp="1" noChangeArrowheads="1"/>
          </p:cNvSpPr>
          <p:nvPr>
            <p:ph type="body" idx="1"/>
          </p:nvPr>
        </p:nvSpPr>
        <p:spPr/>
        <p:txBody>
          <a:bodyPr/>
          <a:lstStyle/>
          <a:p>
            <a:pPr eaLnBrk="1" hangingPunct="1"/>
            <a:endParaRPr lang="en-US" smtClean="0"/>
          </a:p>
        </p:txBody>
      </p:sp>
      <p:sp>
        <p:nvSpPr>
          <p:cNvPr id="41988" name="Footer Placeholder 3"/>
          <p:cNvSpPr>
            <a:spLocks noGrp="1"/>
          </p:cNvSpPr>
          <p:nvPr>
            <p:ph type="ftr" sz="quarter" idx="11"/>
          </p:nvPr>
        </p:nvSpPr>
        <p:spPr>
          <a:noFill/>
        </p:spPr>
        <p:txBody>
          <a:bodyPr/>
          <a:lstStyle/>
          <a:p>
            <a:r>
              <a:rPr lang="en-US" smtClean="0"/>
              <a:t>© Aaron Ahuvia 2008</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0"/>
            <a:ext cx="8229600" cy="1143000"/>
          </a:xfrm>
        </p:spPr>
        <p:txBody>
          <a:bodyPr/>
          <a:lstStyle/>
          <a:p>
            <a:pPr eaLnBrk="1" hangingPunct="1"/>
            <a:r>
              <a:rPr lang="en-US" sz="4000" smtClean="0"/>
              <a:t>Conflicting Versions of the Final Israeli Offer at Camp David</a:t>
            </a:r>
          </a:p>
        </p:txBody>
      </p:sp>
      <p:pic>
        <p:nvPicPr>
          <p:cNvPr id="43011" name="Picture 4"/>
          <p:cNvPicPr>
            <a:picLocks noChangeAspect="1" noChangeArrowheads="1"/>
          </p:cNvPicPr>
          <p:nvPr/>
        </p:nvPicPr>
        <p:blipFill>
          <a:blip r:embed="rId3" cstate="print"/>
          <a:srcRect/>
          <a:stretch>
            <a:fillRect/>
          </a:stretch>
        </p:blipFill>
        <p:spPr bwMode="auto">
          <a:xfrm>
            <a:off x="0" y="1154113"/>
            <a:ext cx="9144000" cy="5703887"/>
          </a:xfrm>
          <a:prstGeom prst="rect">
            <a:avLst/>
          </a:prstGeom>
          <a:noFill/>
          <a:ln w="9525">
            <a:noFill/>
            <a:miter lim="800000"/>
            <a:headEnd/>
            <a:tailEnd/>
          </a:ln>
        </p:spPr>
      </p:pic>
      <p:sp>
        <p:nvSpPr>
          <p:cNvPr id="43012" name="Footer Placeholder 4"/>
          <p:cNvSpPr>
            <a:spLocks noGrp="1"/>
          </p:cNvSpPr>
          <p:nvPr>
            <p:ph type="ftr" sz="quarter" idx="11"/>
          </p:nvPr>
        </p:nvSpPr>
        <p:spPr>
          <a:noFill/>
        </p:spPr>
        <p:txBody>
          <a:bodyPr/>
          <a:lstStyle/>
          <a:p>
            <a:r>
              <a:rPr lang="en-US" smtClean="0"/>
              <a:t>© Aaron Ahuvia 2008</a:t>
            </a:r>
          </a:p>
        </p:txBody>
      </p:sp>
      <p:sp>
        <p:nvSpPr>
          <p:cNvPr id="43013" name="Rectangle 3"/>
          <p:cNvSpPr>
            <a:spLocks noGrp="1" noChangeArrowheads="1"/>
          </p:cNvSpPr>
          <p:nvPr>
            <p:ph type="body" idx="1"/>
          </p:nvPr>
        </p:nvSpPr>
        <p:spPr>
          <a:xfrm>
            <a:off x="6781800" y="6248400"/>
            <a:ext cx="2362200" cy="609600"/>
          </a:xfrm>
          <a:solidFill>
            <a:srgbClr val="FFFFFF">
              <a:alpha val="38823"/>
            </a:srgbClr>
          </a:solidFill>
        </p:spPr>
        <p:txBody>
          <a:bodyPr/>
          <a:lstStyle/>
          <a:p>
            <a:pPr marL="0" indent="0" eaLnBrk="1" hangingPunct="1">
              <a:buFontTx/>
              <a:buNone/>
            </a:pPr>
            <a:r>
              <a:rPr lang="en-US" sz="1600" smtClean="0"/>
              <a:t>Map from </a:t>
            </a:r>
            <a:r>
              <a:rPr lang="en-US" sz="1600" i="1" smtClean="0"/>
              <a:t>The Missing Peace</a:t>
            </a:r>
            <a:r>
              <a:rPr lang="en-US" sz="1600" smtClean="0"/>
              <a:t>, by Dennis Ross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179388" y="274638"/>
            <a:ext cx="8639175" cy="1143000"/>
          </a:xfrm>
        </p:spPr>
        <p:txBody>
          <a:bodyPr/>
          <a:lstStyle/>
          <a:p>
            <a:r>
              <a:rPr lang="en-US" smtClean="0"/>
              <a:t>2-State Solution is the </a:t>
            </a:r>
            <a:br>
              <a:rPr lang="en-US" smtClean="0"/>
            </a:br>
            <a:r>
              <a:rPr lang="en-US" smtClean="0"/>
              <a:t>Only Solution</a:t>
            </a:r>
          </a:p>
        </p:txBody>
      </p:sp>
      <p:graphicFrame>
        <p:nvGraphicFramePr>
          <p:cNvPr id="1026" name="Content Placeholder 4"/>
          <p:cNvGraphicFramePr>
            <a:graphicFrameLocks noGrp="1"/>
          </p:cNvGraphicFramePr>
          <p:nvPr>
            <p:ph idx="1"/>
          </p:nvPr>
        </p:nvGraphicFramePr>
        <p:xfrm>
          <a:off x="125413" y="1492250"/>
          <a:ext cx="9018587" cy="5365750"/>
        </p:xfrm>
        <a:graphic>
          <a:graphicData uri="http://schemas.openxmlformats.org/presentationml/2006/ole">
            <mc:AlternateContent xmlns:mc="http://schemas.openxmlformats.org/markup-compatibility/2006">
              <mc:Choice xmlns:v="urn:schemas-microsoft-com:vml" Requires="v">
                <p:oleObj spid="_x0000_s1034" r:id="rId5" imgW="9016765" imgH="5364945" progId="Excel.Chart.8">
                  <p:embed/>
                </p:oleObj>
              </mc:Choice>
              <mc:Fallback>
                <p:oleObj r:id="rId5" imgW="9016765" imgH="5364945" progId="Excel.Chart.8">
                  <p:embed/>
                  <p:pic>
                    <p:nvPicPr>
                      <p:cNvPr id="0" name="Content Placeholder 4"/>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413" y="1492250"/>
                        <a:ext cx="9018587" cy="536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Footer Placeholder 3"/>
          <p:cNvSpPr>
            <a:spLocks noGrp="1"/>
          </p:cNvSpPr>
          <p:nvPr>
            <p:ph type="ftr" sz="quarter" idx="11"/>
          </p:nvPr>
        </p:nvSpPr>
        <p:spPr>
          <a:noFill/>
        </p:spPr>
        <p:txBody>
          <a:bodyPr/>
          <a:lstStyle/>
          <a:p>
            <a:r>
              <a:rPr lang="en-US" smtClean="0"/>
              <a:t>© Aaron Ahuvia 2008</a:t>
            </a:r>
          </a:p>
        </p:txBody>
      </p:sp>
      <p:sp>
        <p:nvSpPr>
          <p:cNvPr id="1029" name="TextBox 11"/>
          <p:cNvSpPr txBox="1">
            <a:spLocks noChangeArrowheads="1"/>
          </p:cNvSpPr>
          <p:nvPr/>
        </p:nvSpPr>
        <p:spPr bwMode="auto">
          <a:xfrm>
            <a:off x="7178675" y="5202238"/>
            <a:ext cx="1744663" cy="1385887"/>
          </a:xfrm>
          <a:prstGeom prst="rect">
            <a:avLst/>
          </a:prstGeom>
          <a:noFill/>
          <a:ln w="9525">
            <a:noFill/>
            <a:miter lim="800000"/>
            <a:headEnd/>
            <a:tailEnd/>
          </a:ln>
        </p:spPr>
        <p:txBody>
          <a:bodyPr>
            <a:spAutoFit/>
          </a:bodyPr>
          <a:lstStyle/>
          <a:p>
            <a:r>
              <a:rPr lang="en-US" sz="1200"/>
              <a:t>Poll conducted Nov. 2008 – Feb 2009 by Dr. Colin Irwin U. of Liverpool, sponsored by OneVoice. </a:t>
            </a:r>
          </a:p>
          <a:p>
            <a:r>
              <a:rPr lang="en-US" sz="1200"/>
              <a:t>N = 500 Israel</a:t>
            </a:r>
          </a:p>
          <a:p>
            <a:r>
              <a:rPr lang="en-US" sz="1200"/>
              <a:t>N = 600 WB &amp; Gaza</a:t>
            </a:r>
          </a:p>
        </p:txBody>
      </p:sp>
      <p:grpSp>
        <p:nvGrpSpPr>
          <p:cNvPr id="1030" name="Group 26"/>
          <p:cNvGrpSpPr>
            <a:grpSpLocks/>
          </p:cNvGrpSpPr>
          <p:nvPr/>
        </p:nvGrpSpPr>
        <p:grpSpPr bwMode="auto">
          <a:xfrm>
            <a:off x="3727450" y="1701800"/>
            <a:ext cx="127000" cy="2120900"/>
            <a:chOff x="3765550" y="1803619"/>
            <a:chExt cx="76200" cy="2082581"/>
          </a:xfrm>
        </p:grpSpPr>
        <p:cxnSp>
          <p:nvCxnSpPr>
            <p:cNvPr id="1043" name="Straight Connector 11"/>
            <p:cNvCxnSpPr>
              <a:cxnSpLocks noChangeShapeType="1"/>
            </p:cNvCxnSpPr>
            <p:nvPr/>
          </p:nvCxnSpPr>
          <p:spPr bwMode="auto">
            <a:xfrm rot="16200000" flipV="1">
              <a:off x="2854883" y="2751070"/>
              <a:ext cx="1926697" cy="31796"/>
            </a:xfrm>
            <a:prstGeom prst="line">
              <a:avLst/>
            </a:prstGeom>
            <a:noFill/>
            <a:ln w="9525" algn="ctr">
              <a:solidFill>
                <a:schemeClr val="tx1"/>
              </a:solidFill>
              <a:round/>
              <a:headEnd/>
              <a:tailEnd/>
            </a:ln>
          </p:spPr>
        </p:cxnSp>
        <p:cxnSp>
          <p:nvCxnSpPr>
            <p:cNvPr id="1044" name="Straight Connector 24"/>
            <p:cNvCxnSpPr>
              <a:cxnSpLocks noChangeShapeType="1"/>
            </p:cNvCxnSpPr>
            <p:nvPr/>
          </p:nvCxnSpPr>
          <p:spPr bwMode="auto">
            <a:xfrm rot="5400000">
              <a:off x="3717925" y="3762375"/>
              <a:ext cx="171450" cy="76200"/>
            </a:xfrm>
            <a:prstGeom prst="line">
              <a:avLst/>
            </a:prstGeom>
            <a:noFill/>
            <a:ln w="9525" algn="ctr">
              <a:solidFill>
                <a:schemeClr val="tx1"/>
              </a:solidFill>
              <a:round/>
              <a:headEnd/>
              <a:tailEnd/>
            </a:ln>
          </p:spPr>
        </p:cxnSp>
      </p:grpSp>
      <p:cxnSp>
        <p:nvCxnSpPr>
          <p:cNvPr id="1031" name="Straight Connector 11"/>
          <p:cNvCxnSpPr>
            <a:cxnSpLocks noChangeShapeType="1"/>
          </p:cNvCxnSpPr>
          <p:nvPr/>
        </p:nvCxnSpPr>
        <p:spPr bwMode="auto">
          <a:xfrm rot="16200000" flipV="1">
            <a:off x="3260725" y="2701925"/>
            <a:ext cx="1993900" cy="57150"/>
          </a:xfrm>
          <a:prstGeom prst="line">
            <a:avLst/>
          </a:prstGeom>
          <a:noFill/>
          <a:ln w="9525" algn="ctr">
            <a:solidFill>
              <a:schemeClr val="tx1"/>
            </a:solidFill>
            <a:round/>
            <a:headEnd/>
            <a:tailEnd/>
          </a:ln>
        </p:spPr>
      </p:cxnSp>
      <p:cxnSp>
        <p:nvCxnSpPr>
          <p:cNvPr id="1032" name="Straight Connector 30"/>
          <p:cNvCxnSpPr>
            <a:cxnSpLocks noChangeShapeType="1"/>
          </p:cNvCxnSpPr>
          <p:nvPr/>
        </p:nvCxnSpPr>
        <p:spPr bwMode="auto">
          <a:xfrm rot="5400000">
            <a:off x="4135437" y="3735388"/>
            <a:ext cx="174625" cy="127000"/>
          </a:xfrm>
          <a:prstGeom prst="line">
            <a:avLst/>
          </a:prstGeom>
          <a:noFill/>
          <a:ln w="9525" algn="ctr">
            <a:solidFill>
              <a:schemeClr val="tx1"/>
            </a:solidFill>
            <a:round/>
            <a:headEnd/>
            <a:tailEnd/>
          </a:ln>
        </p:spPr>
      </p:cxnSp>
      <p:cxnSp>
        <p:nvCxnSpPr>
          <p:cNvPr id="1033" name="Straight Connector 11"/>
          <p:cNvCxnSpPr>
            <a:cxnSpLocks noChangeShapeType="1"/>
          </p:cNvCxnSpPr>
          <p:nvPr/>
        </p:nvCxnSpPr>
        <p:spPr bwMode="auto">
          <a:xfrm rot="16200000" flipV="1">
            <a:off x="4171950" y="2806700"/>
            <a:ext cx="2051050" cy="6350"/>
          </a:xfrm>
          <a:prstGeom prst="line">
            <a:avLst/>
          </a:prstGeom>
          <a:noFill/>
          <a:ln w="9525" algn="ctr">
            <a:solidFill>
              <a:schemeClr val="tx1"/>
            </a:solidFill>
            <a:round/>
            <a:headEnd/>
            <a:tailEnd/>
          </a:ln>
        </p:spPr>
      </p:cxnSp>
      <p:cxnSp>
        <p:nvCxnSpPr>
          <p:cNvPr id="1034" name="Straight Connector 33"/>
          <p:cNvCxnSpPr>
            <a:cxnSpLocks noChangeShapeType="1"/>
          </p:cNvCxnSpPr>
          <p:nvPr/>
        </p:nvCxnSpPr>
        <p:spPr bwMode="auto">
          <a:xfrm rot="5400000">
            <a:off x="5056187" y="3843338"/>
            <a:ext cx="174625" cy="127000"/>
          </a:xfrm>
          <a:prstGeom prst="line">
            <a:avLst/>
          </a:prstGeom>
          <a:noFill/>
          <a:ln w="9525" algn="ctr">
            <a:solidFill>
              <a:schemeClr val="tx1"/>
            </a:solidFill>
            <a:round/>
            <a:headEnd/>
            <a:tailEnd/>
          </a:ln>
        </p:spPr>
      </p:cxnSp>
      <p:cxnSp>
        <p:nvCxnSpPr>
          <p:cNvPr id="1035" name="Straight Connector 11"/>
          <p:cNvCxnSpPr>
            <a:cxnSpLocks noChangeShapeType="1"/>
          </p:cNvCxnSpPr>
          <p:nvPr/>
        </p:nvCxnSpPr>
        <p:spPr bwMode="auto">
          <a:xfrm rot="5400000" flipH="1" flipV="1">
            <a:off x="5143500" y="2876550"/>
            <a:ext cx="2114550" cy="44450"/>
          </a:xfrm>
          <a:prstGeom prst="line">
            <a:avLst/>
          </a:prstGeom>
          <a:noFill/>
          <a:ln w="9525" algn="ctr">
            <a:solidFill>
              <a:schemeClr val="tx1"/>
            </a:solidFill>
            <a:round/>
            <a:headEnd/>
            <a:tailEnd/>
          </a:ln>
        </p:spPr>
      </p:cxnSp>
      <p:cxnSp>
        <p:nvCxnSpPr>
          <p:cNvPr id="1036" name="Straight Connector 36"/>
          <p:cNvCxnSpPr>
            <a:cxnSpLocks noChangeShapeType="1"/>
          </p:cNvCxnSpPr>
          <p:nvPr/>
        </p:nvCxnSpPr>
        <p:spPr bwMode="auto">
          <a:xfrm rot="5400000">
            <a:off x="6034087" y="3963988"/>
            <a:ext cx="174625" cy="127000"/>
          </a:xfrm>
          <a:prstGeom prst="line">
            <a:avLst/>
          </a:prstGeom>
          <a:noFill/>
          <a:ln w="9525" algn="ctr">
            <a:solidFill>
              <a:schemeClr val="tx1"/>
            </a:solidFill>
            <a:round/>
            <a:headEnd/>
            <a:tailEnd/>
          </a:ln>
        </p:spPr>
      </p:cxnSp>
      <p:sp>
        <p:nvSpPr>
          <p:cNvPr id="44" name="Rectangle 43"/>
          <p:cNvSpPr/>
          <p:nvPr/>
        </p:nvSpPr>
        <p:spPr bwMode="auto">
          <a:xfrm>
            <a:off x="7364975" y="2750344"/>
            <a:ext cx="114547" cy="105103"/>
          </a:xfrm>
          <a:prstGeom prst="rect">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prst="angle"/>
          </a:sp3d>
        </p:spPr>
        <p:txBody>
          <a:bodyPr/>
          <a:lstStyle/>
          <a:p>
            <a:pPr eaLnBrk="0" hangingPunct="0">
              <a:defRPr/>
            </a:pPr>
            <a:endParaRPr lang="en-US"/>
          </a:p>
        </p:txBody>
      </p:sp>
      <p:sp>
        <p:nvSpPr>
          <p:cNvPr id="45" name="Rectangle 44"/>
          <p:cNvSpPr/>
          <p:nvPr/>
        </p:nvSpPr>
        <p:spPr bwMode="auto">
          <a:xfrm>
            <a:off x="7367356" y="3078956"/>
            <a:ext cx="114547" cy="105103"/>
          </a:xfrm>
          <a:prstGeom prst="rect">
            <a:avLst/>
          </a:prstGeom>
          <a:solidFill>
            <a:srgbClr val="0070C0"/>
          </a:solidFill>
          <a:ln w="9525" cap="flat" cmpd="sng" algn="ctr">
            <a:noFill/>
            <a:prstDash val="solid"/>
            <a:round/>
            <a:headEnd type="none" w="med" len="med"/>
            <a:tailEnd type="none" w="med" len="med"/>
          </a:ln>
          <a:effectLst/>
          <a:scene3d>
            <a:camera prst="orthographicFront"/>
            <a:lightRig rig="threePt" dir="t"/>
          </a:scene3d>
          <a:sp3d>
            <a:bevelT prst="angle"/>
          </a:sp3d>
        </p:spPr>
        <p:txBody>
          <a:bodyPr/>
          <a:lstStyle/>
          <a:p>
            <a:pPr eaLnBrk="0" hangingPunct="0">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Claims and Counter Claims About West Bank Property</a:t>
            </a:r>
          </a:p>
        </p:txBody>
      </p:sp>
      <p:sp>
        <p:nvSpPr>
          <p:cNvPr id="44035" name="Content Placeholder 2"/>
          <p:cNvSpPr>
            <a:spLocks noGrp="1"/>
          </p:cNvSpPr>
          <p:nvPr>
            <p:ph idx="1"/>
          </p:nvPr>
        </p:nvSpPr>
        <p:spPr>
          <a:xfrm>
            <a:off x="457200" y="1797050"/>
            <a:ext cx="8229600" cy="4329113"/>
          </a:xfrm>
        </p:spPr>
        <p:txBody>
          <a:bodyPr/>
          <a:lstStyle/>
          <a:p>
            <a:pPr marL="0" indent="0">
              <a:buFontTx/>
              <a:buNone/>
            </a:pPr>
            <a:r>
              <a:rPr lang="en-US" smtClean="0"/>
              <a:t>Debates about who owned what</a:t>
            </a:r>
          </a:p>
          <a:p>
            <a:pPr marL="803275" lvl="1" indent="-403225">
              <a:spcBef>
                <a:spcPts val="2400"/>
              </a:spcBef>
            </a:pPr>
            <a:r>
              <a:rPr lang="en-US" smtClean="0"/>
              <a:t>The distinction between private personal property and state lands in the West Bank</a:t>
            </a:r>
          </a:p>
          <a:p>
            <a:pPr marL="0" indent="0">
              <a:buFontTx/>
              <a:buNone/>
            </a:pPr>
            <a:endParaRPr lang="en-US" smtClean="0"/>
          </a:p>
          <a:p>
            <a:pPr marL="0" indent="0">
              <a:buFontTx/>
              <a:buNone/>
            </a:pPr>
            <a:r>
              <a:rPr lang="en-US" smtClean="0"/>
              <a:t>Secret Israeli government database leaked shows that 30% of all settlement land is private Palestinian property</a:t>
            </a:r>
          </a:p>
        </p:txBody>
      </p:sp>
      <p:sp>
        <p:nvSpPr>
          <p:cNvPr id="44036" name="Footer Placeholder 3"/>
          <p:cNvSpPr>
            <a:spLocks noGrp="1"/>
          </p:cNvSpPr>
          <p:nvPr>
            <p:ph type="ftr" sz="quarter" idx="11"/>
          </p:nvPr>
        </p:nvSpPr>
        <p:spPr>
          <a:noFill/>
        </p:spPr>
        <p:txBody>
          <a:bodyPr/>
          <a:lstStyle/>
          <a:p>
            <a:r>
              <a:rPr lang="en-US" smtClean="0"/>
              <a:t>© Aaron Ahuvia 2008</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4000" smtClean="0"/>
              <a:t>Two key issues in assigning moral responsibility</a:t>
            </a:r>
          </a:p>
        </p:txBody>
      </p:sp>
      <p:sp>
        <p:nvSpPr>
          <p:cNvPr id="45059" name="Rectangle 3"/>
          <p:cNvSpPr>
            <a:spLocks noGrp="1" noChangeArrowheads="1"/>
          </p:cNvSpPr>
          <p:nvPr>
            <p:ph type="body" idx="1"/>
          </p:nvPr>
        </p:nvSpPr>
        <p:spPr/>
        <p:txBody>
          <a:bodyPr/>
          <a:lstStyle/>
          <a:p>
            <a:pPr eaLnBrk="1" hangingPunct="1">
              <a:buFontTx/>
              <a:buNone/>
            </a:pPr>
            <a:endParaRPr lang="en-US" smtClean="0"/>
          </a:p>
          <a:p>
            <a:pPr eaLnBrk="1" hangingPunct="1"/>
            <a:r>
              <a:rPr lang="en-US" smtClean="0"/>
              <a:t>Outcomes</a:t>
            </a:r>
          </a:p>
          <a:p>
            <a:pPr eaLnBrk="1" hangingPunct="1"/>
            <a:endParaRPr lang="en-US" smtClean="0"/>
          </a:p>
          <a:p>
            <a:pPr eaLnBrk="1" hangingPunct="1"/>
            <a:endParaRPr lang="en-US" smtClean="0"/>
          </a:p>
          <a:p>
            <a:pPr eaLnBrk="1" hangingPunct="1"/>
            <a:r>
              <a:rPr lang="en-US" smtClean="0"/>
              <a:t>Intentions</a:t>
            </a:r>
          </a:p>
          <a:p>
            <a:pPr lvl="1" eaLnBrk="1" hangingPunct="1"/>
            <a:endParaRPr lang="en-US" smtClean="0"/>
          </a:p>
        </p:txBody>
      </p:sp>
      <p:sp>
        <p:nvSpPr>
          <p:cNvPr id="45060" name="Footer Placeholder 3"/>
          <p:cNvSpPr>
            <a:spLocks noGrp="1"/>
          </p:cNvSpPr>
          <p:nvPr>
            <p:ph type="ftr" sz="quarter" idx="11"/>
          </p:nvPr>
        </p:nvSpPr>
        <p:spPr>
          <a:noFill/>
        </p:spPr>
        <p:txBody>
          <a:bodyPr/>
          <a:lstStyle/>
          <a:p>
            <a:r>
              <a:rPr lang="en-US" smtClean="0"/>
              <a:t>© Aaron Ahuvia 2008</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666750" y="3054350"/>
            <a:ext cx="7772400" cy="1470025"/>
          </a:xfrm>
        </p:spPr>
        <p:txBody>
          <a:bodyPr/>
          <a:lstStyle/>
          <a:p>
            <a:pPr eaLnBrk="1" hangingPunct="1"/>
            <a:r>
              <a:rPr lang="en-US" sz="4000" smtClean="0">
                <a:solidFill>
                  <a:srgbClr val="FF3300"/>
                </a:solidFill>
              </a:rPr>
              <a:t>People have inherent psychological biases that lead them to overestimate the prevalence of malevolence.</a:t>
            </a:r>
          </a:p>
        </p:txBody>
      </p:sp>
      <p:sp>
        <p:nvSpPr>
          <p:cNvPr id="46083" name="Rectangle 3"/>
          <p:cNvSpPr>
            <a:spLocks noGrp="1" noChangeArrowheads="1"/>
          </p:cNvSpPr>
          <p:nvPr>
            <p:ph type="subTitle" idx="1"/>
          </p:nvPr>
        </p:nvSpPr>
        <p:spPr>
          <a:xfrm>
            <a:off x="1371600" y="1524000"/>
            <a:ext cx="6400800" cy="1752600"/>
          </a:xfrm>
        </p:spPr>
        <p:txBody>
          <a:bodyPr/>
          <a:lstStyle/>
          <a:p>
            <a:pPr marL="609600" indent="-609600" eaLnBrk="1" hangingPunct="1"/>
            <a:r>
              <a:rPr lang="en-US" smtClean="0"/>
              <a:t>Section 3 Conclusion</a:t>
            </a:r>
          </a:p>
        </p:txBody>
      </p:sp>
      <p:sp>
        <p:nvSpPr>
          <p:cNvPr id="46084" name="Footer Placeholder 3"/>
          <p:cNvSpPr>
            <a:spLocks noGrp="1"/>
          </p:cNvSpPr>
          <p:nvPr>
            <p:ph type="ftr" sz="quarter" idx="11"/>
          </p:nvPr>
        </p:nvSpPr>
        <p:spPr>
          <a:noFill/>
        </p:spPr>
        <p:txBody>
          <a:bodyPr/>
          <a:lstStyle/>
          <a:p>
            <a:r>
              <a:rPr lang="en-US" smtClean="0"/>
              <a:t>© Aaron Ahuvia 2008</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666750" y="3054350"/>
            <a:ext cx="7772400" cy="1470025"/>
          </a:xfrm>
        </p:spPr>
        <p:txBody>
          <a:bodyPr/>
          <a:lstStyle/>
          <a:p>
            <a:pPr eaLnBrk="1" hangingPunct="1"/>
            <a:r>
              <a:rPr lang="en-US" sz="4000" smtClean="0">
                <a:solidFill>
                  <a:srgbClr val="FF3300"/>
                </a:solidFill>
              </a:rPr>
              <a:t>Is it all just in our heads?</a:t>
            </a:r>
          </a:p>
        </p:txBody>
      </p:sp>
      <p:sp>
        <p:nvSpPr>
          <p:cNvPr id="47107" name="Rectangle 3"/>
          <p:cNvSpPr>
            <a:spLocks noGrp="1" noChangeArrowheads="1"/>
          </p:cNvSpPr>
          <p:nvPr>
            <p:ph type="subTitle" idx="1"/>
          </p:nvPr>
        </p:nvSpPr>
        <p:spPr>
          <a:xfrm>
            <a:off x="1246188" y="1524000"/>
            <a:ext cx="6400800" cy="1752600"/>
          </a:xfrm>
        </p:spPr>
        <p:txBody>
          <a:bodyPr/>
          <a:lstStyle/>
          <a:p>
            <a:pPr marL="609600" indent="-609600" eaLnBrk="1" hangingPunct="1"/>
            <a:r>
              <a:rPr lang="en-US" smtClean="0"/>
              <a:t>Section 4</a:t>
            </a:r>
          </a:p>
        </p:txBody>
      </p:sp>
      <p:sp>
        <p:nvSpPr>
          <p:cNvPr id="47108" name="Footer Placeholder 3"/>
          <p:cNvSpPr>
            <a:spLocks noGrp="1"/>
          </p:cNvSpPr>
          <p:nvPr>
            <p:ph type="ftr" sz="quarter" idx="11"/>
          </p:nvPr>
        </p:nvSpPr>
        <p:spPr>
          <a:noFill/>
        </p:spPr>
        <p:txBody>
          <a:bodyPr/>
          <a:lstStyle/>
          <a:p>
            <a:r>
              <a:rPr lang="en-US" smtClean="0"/>
              <a:t>© Aaron Ahuvia 2008</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8229600" cy="715962"/>
          </a:xfrm>
        </p:spPr>
        <p:txBody>
          <a:bodyPr/>
          <a:lstStyle/>
          <a:p>
            <a:pPr eaLnBrk="1" hangingPunct="1"/>
            <a:r>
              <a:rPr lang="en-US" sz="4000" smtClean="0"/>
              <a:t>The Hamas Charter</a:t>
            </a:r>
          </a:p>
        </p:txBody>
      </p:sp>
      <p:sp>
        <p:nvSpPr>
          <p:cNvPr id="48131" name="Rectangle 3"/>
          <p:cNvSpPr>
            <a:spLocks noGrp="1" noChangeArrowheads="1"/>
          </p:cNvSpPr>
          <p:nvPr>
            <p:ph type="body" idx="1"/>
          </p:nvPr>
        </p:nvSpPr>
        <p:spPr>
          <a:xfrm>
            <a:off x="533400" y="1219200"/>
            <a:ext cx="8229600" cy="5410200"/>
          </a:xfrm>
        </p:spPr>
        <p:txBody>
          <a:bodyPr/>
          <a:lstStyle/>
          <a:p>
            <a:pPr marL="3175" indent="-3175" eaLnBrk="1" hangingPunct="1">
              <a:lnSpc>
                <a:spcPct val="90000"/>
              </a:lnSpc>
              <a:buFontTx/>
              <a:buNone/>
            </a:pPr>
            <a:r>
              <a:rPr lang="en-US" sz="2000" smtClean="0"/>
              <a:t>The Hamas founding charter contains in its opening paragraph the following declaration: </a:t>
            </a:r>
          </a:p>
          <a:p>
            <a:pPr marL="3175" indent="-3175" eaLnBrk="1" hangingPunct="1">
              <a:lnSpc>
                <a:spcPct val="90000"/>
              </a:lnSpc>
              <a:buFontTx/>
              <a:buNone/>
            </a:pPr>
            <a:r>
              <a:rPr lang="en-US" sz="2800" smtClean="0"/>
              <a:t>“Israel will rise and will remain until Islam eliminates it as it had eliminated its predecessors.” </a:t>
            </a:r>
          </a:p>
          <a:p>
            <a:pPr marL="3175" indent="-3175" eaLnBrk="1" hangingPunct="1">
              <a:lnSpc>
                <a:spcPct val="90000"/>
              </a:lnSpc>
              <a:buFontTx/>
              <a:buNone/>
            </a:pPr>
            <a:endParaRPr lang="en-US" sz="2000" smtClean="0"/>
          </a:p>
          <a:p>
            <a:pPr marL="3175" indent="-3175" eaLnBrk="1" hangingPunct="1">
              <a:lnSpc>
                <a:spcPct val="90000"/>
              </a:lnSpc>
              <a:buFontTx/>
              <a:buNone/>
            </a:pPr>
            <a:r>
              <a:rPr lang="en-US" sz="2000" smtClean="0"/>
              <a:t>This is followed, in article seven, with the exhortation that</a:t>
            </a:r>
            <a:r>
              <a:rPr lang="en-US" sz="2800" smtClean="0"/>
              <a:t> </a:t>
            </a:r>
          </a:p>
          <a:p>
            <a:pPr marL="3175" indent="-3175" eaLnBrk="1" hangingPunct="1">
              <a:lnSpc>
                <a:spcPct val="90000"/>
              </a:lnSpc>
              <a:buFontTx/>
              <a:buNone/>
            </a:pPr>
            <a:r>
              <a:rPr lang="en-US" sz="2800" smtClean="0"/>
              <a:t>“the time will not come until Muslims will fight the Jews (and kill them); until the Jews hide behind rocks and trees, which will cry: O Muslim! There is a Jew hiding behind me, come on and kill him!” </a:t>
            </a:r>
          </a:p>
          <a:p>
            <a:pPr marL="3175" indent="-3175" eaLnBrk="1" hangingPunct="1">
              <a:lnSpc>
                <a:spcPct val="90000"/>
              </a:lnSpc>
              <a:buFontTx/>
              <a:buNone/>
            </a:pPr>
            <a:endParaRPr lang="en-US" sz="1800" smtClean="0"/>
          </a:p>
          <a:p>
            <a:pPr marL="3175" indent="-3175" eaLnBrk="1" hangingPunct="1">
              <a:lnSpc>
                <a:spcPct val="90000"/>
              </a:lnSpc>
              <a:buFontTx/>
              <a:buNone/>
            </a:pPr>
            <a:r>
              <a:rPr lang="en-US" sz="1800" smtClean="0"/>
              <a:t>The charter goes on to advocate the creation of an Islamic state, aiming </a:t>
            </a:r>
          </a:p>
          <a:p>
            <a:pPr marL="3175" indent="-3175" eaLnBrk="1" hangingPunct="1">
              <a:lnSpc>
                <a:spcPct val="90000"/>
              </a:lnSpc>
              <a:buFontTx/>
              <a:buNone/>
            </a:pPr>
            <a:r>
              <a:rPr lang="en-US" sz="2800" smtClean="0"/>
              <a:t>“to raise the banner of Allah over every inch of Palestine.” </a:t>
            </a:r>
          </a:p>
        </p:txBody>
      </p:sp>
      <p:sp>
        <p:nvSpPr>
          <p:cNvPr id="48132" name="Footer Placeholder 3"/>
          <p:cNvSpPr>
            <a:spLocks noGrp="1"/>
          </p:cNvSpPr>
          <p:nvPr>
            <p:ph type="ftr" sz="quarter" idx="11"/>
          </p:nvPr>
        </p:nvSpPr>
        <p:spPr>
          <a:noFill/>
        </p:spPr>
        <p:txBody>
          <a:bodyPr/>
          <a:lstStyle/>
          <a:p>
            <a:r>
              <a:rPr lang="en-US" smtClean="0"/>
              <a:t>© Aaron Ahuvia 2008</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The Likud Party Platform</a:t>
            </a:r>
            <a:endParaRPr lang="en-US" sz="1400" smtClean="0"/>
          </a:p>
        </p:txBody>
      </p:sp>
      <p:sp>
        <p:nvSpPr>
          <p:cNvPr id="49155" name="Rectangle 3"/>
          <p:cNvSpPr>
            <a:spLocks noGrp="1" noChangeArrowheads="1"/>
          </p:cNvSpPr>
          <p:nvPr>
            <p:ph type="body" idx="1"/>
          </p:nvPr>
        </p:nvSpPr>
        <p:spPr/>
        <p:txBody>
          <a:bodyPr/>
          <a:lstStyle/>
          <a:p>
            <a:pPr>
              <a:lnSpc>
                <a:spcPct val="90000"/>
              </a:lnSpc>
              <a:buFontTx/>
              <a:buNone/>
            </a:pPr>
            <a:r>
              <a:rPr lang="en-US" sz="2000" smtClean="0"/>
              <a:t>Below are the most recent official written statements from Likud </a:t>
            </a:r>
          </a:p>
          <a:p>
            <a:pPr>
              <a:lnSpc>
                <a:spcPct val="90000"/>
              </a:lnSpc>
              <a:buFontTx/>
              <a:buNone/>
            </a:pPr>
            <a:r>
              <a:rPr lang="en-US" sz="2000" smtClean="0"/>
              <a:t>that address these issues, from the Knesset website. The most </a:t>
            </a:r>
          </a:p>
          <a:p>
            <a:pPr>
              <a:lnSpc>
                <a:spcPct val="90000"/>
              </a:lnSpc>
              <a:buFontTx/>
              <a:buNone/>
            </a:pPr>
            <a:r>
              <a:rPr lang="en-US" sz="2000" smtClean="0"/>
              <a:t>recent Likud party constitution does not explicitly address these issues.</a:t>
            </a:r>
          </a:p>
          <a:p>
            <a:pPr>
              <a:lnSpc>
                <a:spcPct val="90000"/>
              </a:lnSpc>
              <a:buFontTx/>
              <a:buNone/>
            </a:pPr>
            <a:endParaRPr lang="en-US" sz="2000" b="1" smtClean="0"/>
          </a:p>
          <a:p>
            <a:pPr>
              <a:lnSpc>
                <a:spcPct val="90000"/>
              </a:lnSpc>
              <a:buFontTx/>
              <a:buNone/>
            </a:pPr>
            <a:r>
              <a:rPr lang="en-US" sz="2000" b="1" smtClean="0"/>
              <a:t>Self-Rule</a:t>
            </a:r>
            <a:r>
              <a:rPr lang="en-US" sz="2000" smtClean="0"/>
              <a:t> </a:t>
            </a:r>
          </a:p>
          <a:p>
            <a:pPr lvl="1">
              <a:lnSpc>
                <a:spcPct val="90000"/>
              </a:lnSpc>
            </a:pPr>
            <a:r>
              <a:rPr lang="en-US" sz="1600" smtClean="0">
                <a:solidFill>
                  <a:srgbClr val="FF0000"/>
                </a:solidFill>
              </a:rPr>
              <a:t>The Government of Israel flatly rejects the establishment of a Palestinian Arab state west of the Jordan river</a:t>
            </a:r>
            <a:r>
              <a:rPr lang="en-US" sz="1600" smtClean="0"/>
              <a:t>. </a:t>
            </a:r>
          </a:p>
          <a:p>
            <a:pPr lvl="1">
              <a:lnSpc>
                <a:spcPct val="90000"/>
              </a:lnSpc>
            </a:pPr>
            <a:r>
              <a:rPr lang="en-US" sz="1600" smtClean="0">
                <a:solidFill>
                  <a:srgbClr val="FF0000"/>
                </a:solidFill>
              </a:rPr>
              <a:t>The Palestinians can run their lives freely in the framework of self-rule, but not as an independent and sovereign state. </a:t>
            </a:r>
          </a:p>
          <a:p>
            <a:pPr lvl="1">
              <a:lnSpc>
                <a:spcPct val="90000"/>
              </a:lnSpc>
            </a:pPr>
            <a:endParaRPr lang="en-US" sz="2000" b="1" smtClean="0"/>
          </a:p>
          <a:p>
            <a:pPr>
              <a:lnSpc>
                <a:spcPct val="90000"/>
              </a:lnSpc>
              <a:buFontTx/>
              <a:buNone/>
            </a:pPr>
            <a:r>
              <a:rPr lang="en-US" sz="2000" b="1" smtClean="0"/>
              <a:t>Settlements</a:t>
            </a:r>
            <a:r>
              <a:rPr lang="en-US" sz="2000" smtClean="0"/>
              <a:t> </a:t>
            </a:r>
          </a:p>
          <a:p>
            <a:pPr lvl="1">
              <a:lnSpc>
                <a:spcPct val="90000"/>
              </a:lnSpc>
            </a:pPr>
            <a:r>
              <a:rPr lang="en-US" sz="1600" smtClean="0"/>
              <a:t>The Jewish communities in Judea, Samaria, and Gaza are the realization of Zionist values. . . . </a:t>
            </a:r>
            <a:r>
              <a:rPr lang="en-US" sz="1600" smtClean="0">
                <a:solidFill>
                  <a:srgbClr val="FF0000"/>
                </a:solidFill>
              </a:rPr>
              <a:t>The Likud will continue to strengthen and develop these communities </a:t>
            </a:r>
            <a:r>
              <a:rPr lang="en-US" sz="1600" smtClean="0"/>
              <a:t>and will prevent their uprooting. </a:t>
            </a:r>
          </a:p>
        </p:txBody>
      </p:sp>
      <p:sp>
        <p:nvSpPr>
          <p:cNvPr id="49156" name="Footer Placeholder 3"/>
          <p:cNvSpPr>
            <a:spLocks noGrp="1"/>
          </p:cNvSpPr>
          <p:nvPr>
            <p:ph type="ftr" sz="quarter" idx="11"/>
          </p:nvPr>
        </p:nvSpPr>
        <p:spPr>
          <a:noFill/>
        </p:spPr>
        <p:txBody>
          <a:bodyPr/>
          <a:lstStyle/>
          <a:p>
            <a:r>
              <a:rPr lang="en-US" smtClean="0"/>
              <a:t>© Aaron Ahuvia 2008</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Terrorism</a:t>
            </a:r>
            <a:br>
              <a:rPr lang="en-US" smtClean="0"/>
            </a:br>
            <a:r>
              <a:rPr lang="en-US" sz="3600" smtClean="0"/>
              <a:t>The Israeli Clinching Argument</a:t>
            </a:r>
          </a:p>
        </p:txBody>
      </p:sp>
      <p:sp>
        <p:nvSpPr>
          <p:cNvPr id="50179" name="Rectangle 3"/>
          <p:cNvSpPr>
            <a:spLocks noGrp="1" noChangeArrowheads="1"/>
          </p:cNvSpPr>
          <p:nvPr>
            <p:ph type="body" idx="1"/>
          </p:nvPr>
        </p:nvSpPr>
        <p:spPr>
          <a:xfrm>
            <a:off x="457200" y="1600200"/>
            <a:ext cx="8229600" cy="4802188"/>
          </a:xfrm>
        </p:spPr>
        <p:txBody>
          <a:bodyPr/>
          <a:lstStyle/>
          <a:p>
            <a:pPr eaLnBrk="1" hangingPunct="1"/>
            <a:r>
              <a:rPr lang="en-US" smtClean="0"/>
              <a:t>Attacks on civilians and attacks inside the green line</a:t>
            </a:r>
          </a:p>
          <a:p>
            <a:pPr lvl="1" eaLnBrk="1" hangingPunct="1"/>
            <a:r>
              <a:rPr lang="en-US" smtClean="0"/>
              <a:t>“Extreme violence is incompatible with moderate aims."</a:t>
            </a:r>
          </a:p>
          <a:p>
            <a:pPr eaLnBrk="1" hangingPunct="1"/>
            <a:r>
              <a:rPr lang="en-US" smtClean="0"/>
              <a:t>Hebron Massacre 1929</a:t>
            </a:r>
          </a:p>
          <a:p>
            <a:pPr lvl="1" eaLnBrk="1" hangingPunct="1"/>
            <a:r>
              <a:rPr lang="en-US" sz="2400" smtClean="0"/>
              <a:t>On August 23, 1929, a planned attack against the Jewish population in Hebron killed 64 men, women, and children and led to the expulsion of the surviving Jewish community.</a:t>
            </a:r>
          </a:p>
          <a:p>
            <a:pPr lvl="2" eaLnBrk="1" hangingPunct="1">
              <a:spcBef>
                <a:spcPct val="50000"/>
              </a:spcBef>
            </a:pPr>
            <a:r>
              <a:rPr lang="en-US" sz="900" smtClean="0"/>
              <a:t>Baruch Kimmerling, Professor of Sociology at theHebrew University of Jerusalem, and Joel S. Migdal, Professor of International Studies at the University of Washington, in their book entitled </a:t>
            </a:r>
            <a:r>
              <a:rPr lang="en-US" sz="900" i="1" smtClean="0"/>
              <a:t>The Palestinian People: A History</a:t>
            </a:r>
            <a:r>
              <a:rPr lang="en-US" sz="900" smtClean="0"/>
              <a:t>, p. 91-92.</a:t>
            </a:r>
            <a:r>
              <a:rPr lang="en-US" sz="2000" smtClean="0"/>
              <a:t> </a:t>
            </a:r>
          </a:p>
          <a:p>
            <a:pPr lvl="1" eaLnBrk="1" hangingPunct="1">
              <a:buFontTx/>
              <a:buNone/>
            </a:pPr>
            <a:endParaRPr lang="en-US" smtClean="0"/>
          </a:p>
        </p:txBody>
      </p:sp>
      <p:sp>
        <p:nvSpPr>
          <p:cNvPr id="50180" name="Footer Placeholder 3"/>
          <p:cNvSpPr>
            <a:spLocks noGrp="1"/>
          </p:cNvSpPr>
          <p:nvPr>
            <p:ph type="ftr" sz="quarter" idx="11"/>
          </p:nvPr>
        </p:nvSpPr>
        <p:spPr>
          <a:noFill/>
        </p:spPr>
        <p:txBody>
          <a:bodyPr/>
          <a:lstStyle/>
          <a:p>
            <a:r>
              <a:rPr lang="en-US" smtClean="0"/>
              <a:t>© Aaron Ahuvia 2008</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p:txBody>
          <a:bodyPr/>
          <a:lstStyle/>
          <a:p>
            <a:pPr eaLnBrk="1" hangingPunct="1"/>
            <a:r>
              <a:rPr lang="en-US" smtClean="0"/>
              <a:t>Settlement Expansion</a:t>
            </a:r>
            <a:br>
              <a:rPr lang="en-US" smtClean="0"/>
            </a:br>
            <a:r>
              <a:rPr lang="en-US" sz="3600" smtClean="0"/>
              <a:t>The Palestinian Clinching Argument</a:t>
            </a:r>
          </a:p>
        </p:txBody>
      </p:sp>
      <p:sp>
        <p:nvSpPr>
          <p:cNvPr id="51203" name="Rectangle 5"/>
          <p:cNvSpPr>
            <a:spLocks noGrp="1" noChangeArrowheads="1"/>
          </p:cNvSpPr>
          <p:nvPr>
            <p:ph type="body" idx="1"/>
          </p:nvPr>
        </p:nvSpPr>
        <p:spPr>
          <a:xfrm>
            <a:off x="457200" y="1600200"/>
            <a:ext cx="8229600" cy="4802188"/>
          </a:xfrm>
        </p:spPr>
        <p:txBody>
          <a:bodyPr/>
          <a:lstStyle/>
          <a:p>
            <a:pPr eaLnBrk="1" hangingPunct="1">
              <a:lnSpc>
                <a:spcPct val="80000"/>
              </a:lnSpc>
            </a:pPr>
            <a:r>
              <a:rPr lang="en-US" sz="2400" smtClean="0"/>
              <a:t>“It’s like two people negotiating about a piece of cake. One side is negotiating, looking at the cake, while the other side is eating it.” </a:t>
            </a:r>
          </a:p>
          <a:p>
            <a:pPr lvl="1" eaLnBrk="1" hangingPunct="1">
              <a:lnSpc>
                <a:spcPct val="80000"/>
              </a:lnSpc>
            </a:pPr>
            <a:r>
              <a:rPr lang="en-US" sz="2000" smtClean="0"/>
              <a:t>Dr. Mustafa Barghouthi, September 2002.</a:t>
            </a:r>
          </a:p>
          <a:p>
            <a:pPr lvl="1" eaLnBrk="1" hangingPunct="1">
              <a:lnSpc>
                <a:spcPct val="80000"/>
              </a:lnSpc>
              <a:buFontTx/>
              <a:buNone/>
            </a:pPr>
            <a:endParaRPr lang="en-US" sz="2000" smtClean="0"/>
          </a:p>
          <a:p>
            <a:pPr eaLnBrk="1" hangingPunct="1">
              <a:lnSpc>
                <a:spcPct val="80000"/>
              </a:lnSpc>
            </a:pPr>
            <a:r>
              <a:rPr lang="en-US" sz="2400" smtClean="0"/>
              <a:t>“We'll make a pastrami sandwich of them. . . . We’ll insert a strip of Jewish settlements in between the Palestinians, and then another strip of Jewish settlements right across the West Bank, so that in 25 years’ time, neither the United Nations nor the United States, nobody, will be able to tear it apart.”</a:t>
            </a:r>
          </a:p>
          <a:p>
            <a:pPr lvl="1" eaLnBrk="1" hangingPunct="1">
              <a:lnSpc>
                <a:spcPct val="80000"/>
              </a:lnSpc>
            </a:pPr>
            <a:r>
              <a:rPr lang="en-US" sz="2000" smtClean="0"/>
              <a:t>Ariel Sharon, 1973.</a:t>
            </a:r>
          </a:p>
          <a:p>
            <a:pPr lvl="2" eaLnBrk="1" hangingPunct="1">
              <a:lnSpc>
                <a:spcPct val="80000"/>
              </a:lnSpc>
            </a:pPr>
            <a:r>
              <a:rPr lang="en-US" sz="1800" smtClean="0"/>
              <a:t>(As quoted by Winston S. Churchill III (journalist, former member of Parliament, and grandson of the British prime minister) at the National Press Club, October 10, 2001, recalling his conversation with then General (res.) Ariel Sharon in 1973).</a:t>
            </a:r>
          </a:p>
        </p:txBody>
      </p:sp>
      <p:sp>
        <p:nvSpPr>
          <p:cNvPr id="51204" name="Footer Placeholder 3"/>
          <p:cNvSpPr>
            <a:spLocks noGrp="1"/>
          </p:cNvSpPr>
          <p:nvPr>
            <p:ph type="ftr" sz="quarter" idx="11"/>
          </p:nvPr>
        </p:nvSpPr>
        <p:spPr>
          <a:noFill/>
        </p:spPr>
        <p:txBody>
          <a:bodyPr/>
          <a:lstStyle/>
          <a:p>
            <a:r>
              <a:rPr lang="en-US" smtClean="0"/>
              <a:t>© Aaron Ahuvia 2008</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522288" y="3054350"/>
            <a:ext cx="8224837" cy="1470025"/>
          </a:xfrm>
        </p:spPr>
        <p:txBody>
          <a:bodyPr/>
          <a:lstStyle/>
          <a:p>
            <a:pPr eaLnBrk="1" hangingPunct="1"/>
            <a:r>
              <a:rPr lang="en-US" sz="4000" smtClean="0">
                <a:solidFill>
                  <a:srgbClr val="FF3300"/>
                </a:solidFill>
              </a:rPr>
              <a:t>It is not all in our heads. Both sides do things that breed distrust. </a:t>
            </a:r>
            <a:br>
              <a:rPr lang="en-US" sz="4000" smtClean="0">
                <a:solidFill>
                  <a:srgbClr val="FF3300"/>
                </a:solidFill>
              </a:rPr>
            </a:br>
            <a:r>
              <a:rPr lang="en-US" sz="4000" smtClean="0">
                <a:solidFill>
                  <a:srgbClr val="FF3300"/>
                </a:solidFill>
              </a:rPr>
              <a:t/>
            </a:r>
            <a:br>
              <a:rPr lang="en-US" sz="4000" smtClean="0">
                <a:solidFill>
                  <a:srgbClr val="FF3300"/>
                </a:solidFill>
              </a:rPr>
            </a:br>
            <a:r>
              <a:rPr lang="en-US" sz="4000" smtClean="0">
                <a:solidFill>
                  <a:srgbClr val="FF3300"/>
                </a:solidFill>
              </a:rPr>
              <a:t>For both sides, stopping these negative actions is a primary security imperative. </a:t>
            </a:r>
          </a:p>
        </p:txBody>
      </p:sp>
      <p:sp>
        <p:nvSpPr>
          <p:cNvPr id="52227" name="Rectangle 3"/>
          <p:cNvSpPr>
            <a:spLocks noGrp="1" noChangeArrowheads="1"/>
          </p:cNvSpPr>
          <p:nvPr>
            <p:ph type="subTitle" idx="1"/>
          </p:nvPr>
        </p:nvSpPr>
        <p:spPr>
          <a:xfrm>
            <a:off x="1246188" y="639763"/>
            <a:ext cx="6400800" cy="1752600"/>
          </a:xfrm>
        </p:spPr>
        <p:txBody>
          <a:bodyPr/>
          <a:lstStyle/>
          <a:p>
            <a:pPr marL="609600" indent="-609600" eaLnBrk="1" hangingPunct="1"/>
            <a:r>
              <a:rPr lang="en-US" smtClean="0"/>
              <a:t>Section 4 Conclusion</a:t>
            </a:r>
          </a:p>
        </p:txBody>
      </p:sp>
      <p:sp>
        <p:nvSpPr>
          <p:cNvPr id="52228" name="Footer Placeholder 3"/>
          <p:cNvSpPr>
            <a:spLocks noGrp="1"/>
          </p:cNvSpPr>
          <p:nvPr>
            <p:ph type="ftr" sz="quarter" idx="11"/>
          </p:nvPr>
        </p:nvSpPr>
        <p:spPr>
          <a:noFill/>
        </p:spPr>
        <p:txBody>
          <a:bodyPr/>
          <a:lstStyle/>
          <a:p>
            <a:r>
              <a:rPr lang="en-US" smtClean="0"/>
              <a:t>© Aaron Ahuvia 2008</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666750" y="3054350"/>
            <a:ext cx="7772400" cy="1470025"/>
          </a:xfrm>
        </p:spPr>
        <p:txBody>
          <a:bodyPr/>
          <a:lstStyle/>
          <a:p>
            <a:pPr eaLnBrk="1" hangingPunct="1"/>
            <a:r>
              <a:rPr lang="en-US" sz="4000" smtClean="0">
                <a:solidFill>
                  <a:srgbClr val="FF3300"/>
                </a:solidFill>
              </a:rPr>
              <a:t>We need to act </a:t>
            </a:r>
            <a:r>
              <a:rPr lang="en-US" sz="4000" i="1" smtClean="0">
                <a:solidFill>
                  <a:srgbClr val="FF3300"/>
                </a:solidFill>
              </a:rPr>
              <a:t>now!</a:t>
            </a:r>
          </a:p>
        </p:txBody>
      </p:sp>
      <p:sp>
        <p:nvSpPr>
          <p:cNvPr id="53251" name="Rectangle 3"/>
          <p:cNvSpPr>
            <a:spLocks noGrp="1" noChangeArrowheads="1"/>
          </p:cNvSpPr>
          <p:nvPr>
            <p:ph type="subTitle" idx="1"/>
          </p:nvPr>
        </p:nvSpPr>
        <p:spPr>
          <a:xfrm>
            <a:off x="1246188" y="1524000"/>
            <a:ext cx="6400800" cy="1752600"/>
          </a:xfrm>
        </p:spPr>
        <p:txBody>
          <a:bodyPr/>
          <a:lstStyle/>
          <a:p>
            <a:pPr marL="609600" indent="-609600" eaLnBrk="1" hangingPunct="1"/>
            <a:r>
              <a:rPr lang="en-US" smtClean="0"/>
              <a:t>Section 5</a:t>
            </a:r>
          </a:p>
        </p:txBody>
      </p:sp>
      <p:sp>
        <p:nvSpPr>
          <p:cNvPr id="53252" name="Footer Placeholder 3"/>
          <p:cNvSpPr>
            <a:spLocks noGrp="1"/>
          </p:cNvSpPr>
          <p:nvPr>
            <p:ph type="ftr" sz="quarter" idx="11"/>
          </p:nvPr>
        </p:nvSpPr>
        <p:spPr>
          <a:noFill/>
        </p:spPr>
        <p:txBody>
          <a:bodyPr/>
          <a:lstStyle/>
          <a:p>
            <a:r>
              <a:rPr lang="en-US" smtClean="0"/>
              <a:t>© Aaron Ahuvia 2008</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457200" y="274638"/>
            <a:ext cx="3762375" cy="2209800"/>
          </a:xfrm>
        </p:spPr>
        <p:txBody>
          <a:bodyPr/>
          <a:lstStyle/>
          <a:p>
            <a:pPr eaLnBrk="1" hangingPunct="1"/>
            <a:r>
              <a:rPr lang="en-US" sz="3600" smtClean="0"/>
              <a:t>Geneva Accord Map</a:t>
            </a:r>
            <a:endParaRPr lang="en-US" sz="2400" smtClean="0"/>
          </a:p>
        </p:txBody>
      </p:sp>
      <p:pic>
        <p:nvPicPr>
          <p:cNvPr id="18435" name="Picture 6" descr="Geneva accord Map small file"/>
          <p:cNvPicPr>
            <a:picLocks noChangeAspect="1" noChangeArrowheads="1"/>
          </p:cNvPicPr>
          <p:nvPr/>
        </p:nvPicPr>
        <p:blipFill>
          <a:blip r:embed="rId3" cstate="print"/>
          <a:srcRect/>
          <a:stretch>
            <a:fillRect/>
          </a:stretch>
        </p:blipFill>
        <p:spPr bwMode="auto">
          <a:xfrm>
            <a:off x="4279900" y="0"/>
            <a:ext cx="4864100" cy="6858000"/>
          </a:xfrm>
          <a:prstGeom prst="rect">
            <a:avLst/>
          </a:prstGeom>
          <a:noFill/>
          <a:ln w="9525">
            <a:noFill/>
            <a:miter lim="800000"/>
            <a:headEnd/>
            <a:tailEnd/>
          </a:ln>
        </p:spPr>
      </p:pic>
      <p:sp>
        <p:nvSpPr>
          <p:cNvPr id="18436" name="Rectangle 7"/>
          <p:cNvSpPr>
            <a:spLocks noChangeArrowheads="1"/>
          </p:cNvSpPr>
          <p:nvPr/>
        </p:nvSpPr>
        <p:spPr bwMode="auto">
          <a:xfrm>
            <a:off x="346075" y="2622550"/>
            <a:ext cx="3641725" cy="2014538"/>
          </a:xfrm>
          <a:prstGeom prst="rect">
            <a:avLst/>
          </a:prstGeom>
          <a:noFill/>
          <a:ln w="9525">
            <a:noFill/>
            <a:miter lim="800000"/>
            <a:headEnd/>
            <a:tailEnd/>
          </a:ln>
        </p:spPr>
        <p:txBody>
          <a:bodyPr>
            <a:spAutoFit/>
          </a:bodyPr>
          <a:lstStyle/>
          <a:p>
            <a:pPr eaLnBrk="0" hangingPunct="0"/>
            <a:r>
              <a:rPr lang="en-US">
                <a:solidFill>
                  <a:schemeClr val="tx2"/>
                </a:solidFill>
              </a:rPr>
              <a:t>A two-state solution based on 1967 borders with minor adjustments, demilitarized Palestinian state with Arab East Jerusalem as its capital, and return of Palestinian refugees, primarily to new Palestinian state.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The status quo harms Israel</a:t>
            </a:r>
            <a:endParaRPr lang="en-US" sz="3600" smtClean="0"/>
          </a:p>
        </p:txBody>
      </p:sp>
      <p:sp>
        <p:nvSpPr>
          <p:cNvPr id="21507" name="Rectangle 3"/>
          <p:cNvSpPr>
            <a:spLocks noGrp="1" noChangeArrowheads="1"/>
          </p:cNvSpPr>
          <p:nvPr>
            <p:ph type="body" idx="1"/>
          </p:nvPr>
        </p:nvSpPr>
        <p:spPr>
          <a:xfrm>
            <a:off x="1181100" y="1638300"/>
            <a:ext cx="7639050" cy="4968875"/>
          </a:xfrm>
        </p:spPr>
        <p:txBody>
          <a:bodyPr>
            <a:normAutofit fontScale="92500" lnSpcReduction="10000"/>
          </a:bodyPr>
          <a:lstStyle/>
          <a:p>
            <a:pPr eaLnBrk="1" hangingPunct="1">
              <a:defRPr/>
            </a:pPr>
            <a:r>
              <a:rPr lang="en-US" smtClean="0"/>
              <a:t>We're getting perilously close to closing the window on a two-state solution . . .. If the Jewish settlers continue with their ''natural growth'' to devour the West Bank, it will also be effectively off the table. </a:t>
            </a:r>
          </a:p>
          <a:p>
            <a:pPr lvl="1" eaLnBrk="1" hangingPunct="1">
              <a:defRPr/>
            </a:pPr>
            <a:r>
              <a:rPr lang="en-US" smtClean="0">
                <a:ea typeface="+mn-ea"/>
                <a:cs typeface="+mn-cs"/>
              </a:rPr>
              <a:t>Thomas Friedman, </a:t>
            </a:r>
            <a:r>
              <a:rPr lang="en-US" smtClean="0"/>
              <a:t>Jan 25, 2009</a:t>
            </a:r>
          </a:p>
          <a:p>
            <a:pPr>
              <a:spcBef>
                <a:spcPts val="3600"/>
              </a:spcBef>
              <a:defRPr/>
            </a:pPr>
            <a:r>
              <a:rPr lang="en-US" smtClean="0"/>
              <a:t>"If the day comes when the two-state solution collapses. . . the State of Israel is finished." </a:t>
            </a:r>
          </a:p>
          <a:p>
            <a:pPr lvl="1">
              <a:defRPr/>
            </a:pPr>
            <a:r>
              <a:rPr lang="en-US" smtClean="0"/>
              <a:t>Former Israeli Prime Minister Ehud </a:t>
            </a:r>
            <a:r>
              <a:rPr lang="en-US" err="1" smtClean="0"/>
              <a:t>Olmert</a:t>
            </a:r>
            <a:endParaRPr lang="en-US" smtClean="0"/>
          </a:p>
        </p:txBody>
      </p:sp>
    </p:spTree>
  </p:cSld>
  <p:clrMapOvr>
    <a:masterClrMapping/>
  </p:clrMapOvr>
  <p:transition xmlns:p14="http://schemas.microsoft.com/office/powerpoint/2010/main" advTm="13039"/>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Palestinian moderates need to show real progress</a:t>
            </a:r>
            <a:endParaRPr lang="en-US" sz="3600" smtClean="0"/>
          </a:p>
        </p:txBody>
      </p:sp>
      <p:sp>
        <p:nvSpPr>
          <p:cNvPr id="21507" name="Rectangle 3"/>
          <p:cNvSpPr>
            <a:spLocks noGrp="1" noChangeArrowheads="1"/>
          </p:cNvSpPr>
          <p:nvPr>
            <p:ph type="body" idx="1"/>
          </p:nvPr>
        </p:nvSpPr>
        <p:spPr>
          <a:xfrm>
            <a:off x="512763" y="1638300"/>
            <a:ext cx="8307387" cy="4968875"/>
          </a:xfrm>
        </p:spPr>
        <p:txBody>
          <a:bodyPr>
            <a:normAutofit fontScale="85000" lnSpcReduction="10000"/>
          </a:bodyPr>
          <a:lstStyle/>
          <a:p>
            <a:pPr>
              <a:spcBef>
                <a:spcPts val="3600"/>
              </a:spcBef>
              <a:defRPr/>
            </a:pPr>
            <a:r>
              <a:rPr lang="en-US" smtClean="0">
                <a:solidFill>
                  <a:srgbClr val="002060"/>
                </a:solidFill>
              </a:rPr>
              <a:t>Palestinian security services</a:t>
            </a:r>
          </a:p>
          <a:p>
            <a:pPr lvl="1">
              <a:spcBef>
                <a:spcPts val="2400"/>
              </a:spcBef>
              <a:defRPr/>
            </a:pPr>
            <a:r>
              <a:rPr lang="en-US" smtClean="0">
                <a:solidFill>
                  <a:srgbClr val="002060"/>
                </a:solidFill>
              </a:rPr>
              <a:t>A joint US/Israeli/Palestinian program trains Palestinian security services to keep order in the West Bank and combat Hamas or other radical groups.</a:t>
            </a:r>
          </a:p>
          <a:p>
            <a:pPr lvl="1">
              <a:spcBef>
                <a:spcPts val="2400"/>
              </a:spcBef>
              <a:defRPr/>
            </a:pPr>
            <a:r>
              <a:rPr lang="en-US" smtClean="0">
                <a:solidFill>
                  <a:srgbClr val="002060"/>
                </a:solidFill>
              </a:rPr>
              <a:t>The goal is a 10,000 man, highly trained, force.</a:t>
            </a:r>
          </a:p>
          <a:p>
            <a:pPr lvl="1">
              <a:spcBef>
                <a:spcPts val="2400"/>
              </a:spcBef>
              <a:defRPr/>
            </a:pPr>
            <a:r>
              <a:rPr lang="en-US" smtClean="0"/>
              <a:t>Their mission is to "create a Palestinian state."</a:t>
            </a:r>
            <a:endParaRPr lang="en-US" smtClean="0">
              <a:solidFill>
                <a:srgbClr val="002060"/>
              </a:solidFill>
            </a:endParaRPr>
          </a:p>
          <a:p>
            <a:pPr>
              <a:spcBef>
                <a:spcPts val="3600"/>
              </a:spcBef>
              <a:defRPr/>
            </a:pPr>
            <a:r>
              <a:rPr lang="en-US" smtClean="0">
                <a:solidFill>
                  <a:srgbClr val="FF0000"/>
                </a:solidFill>
              </a:rPr>
              <a:t>"There is perhaps a two-year shelf life on being told that you're creating a state, when you're not."  </a:t>
            </a:r>
          </a:p>
          <a:p>
            <a:pPr lvl="1">
              <a:defRPr/>
            </a:pPr>
            <a:r>
              <a:rPr lang="en-US" smtClean="0"/>
              <a:t>Lt. General Dayton, U.S. security coordinator for Israel and the Palestinian Authority, May 10, 2009.</a:t>
            </a:r>
          </a:p>
          <a:p>
            <a:pPr lvl="1">
              <a:defRPr/>
            </a:pPr>
            <a:endParaRPr lang="en-US" smtClean="0"/>
          </a:p>
        </p:txBody>
      </p:sp>
    </p:spTree>
  </p:cSld>
  <p:clrMapOvr>
    <a:masterClrMapping/>
  </p:clrMapOvr>
  <p:transition xmlns:p14="http://schemas.microsoft.com/office/powerpoint/2010/main" advTm="13039"/>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666750" y="3054350"/>
            <a:ext cx="7772400" cy="1470025"/>
          </a:xfrm>
        </p:spPr>
        <p:txBody>
          <a:bodyPr/>
          <a:lstStyle/>
          <a:p>
            <a:pPr eaLnBrk="1" hangingPunct="1"/>
            <a:r>
              <a:rPr lang="en-US" sz="4000" smtClean="0">
                <a:solidFill>
                  <a:srgbClr val="FF3300"/>
                </a:solidFill>
              </a:rPr>
              <a:t>Take aways from today’s talk</a:t>
            </a:r>
          </a:p>
        </p:txBody>
      </p:sp>
      <p:sp>
        <p:nvSpPr>
          <p:cNvPr id="56323" name="Rectangle 3"/>
          <p:cNvSpPr>
            <a:spLocks noGrp="1" noChangeArrowheads="1"/>
          </p:cNvSpPr>
          <p:nvPr>
            <p:ph type="subTitle" idx="1"/>
          </p:nvPr>
        </p:nvSpPr>
        <p:spPr>
          <a:xfrm>
            <a:off x="1246188" y="1524000"/>
            <a:ext cx="6400800" cy="1752600"/>
          </a:xfrm>
        </p:spPr>
        <p:txBody>
          <a:bodyPr/>
          <a:lstStyle/>
          <a:p>
            <a:pPr marL="609600" indent="-609600" eaLnBrk="1" hangingPunct="1"/>
            <a:r>
              <a:rPr lang="en-US" smtClean="0"/>
              <a:t>Section 6</a:t>
            </a:r>
          </a:p>
        </p:txBody>
      </p:sp>
      <p:sp>
        <p:nvSpPr>
          <p:cNvPr id="56324" name="Footer Placeholder 3"/>
          <p:cNvSpPr>
            <a:spLocks noGrp="1"/>
          </p:cNvSpPr>
          <p:nvPr>
            <p:ph type="ftr" sz="quarter" idx="11"/>
          </p:nvPr>
        </p:nvSpPr>
        <p:spPr>
          <a:noFill/>
        </p:spPr>
        <p:txBody>
          <a:bodyPr/>
          <a:lstStyle/>
          <a:p>
            <a:r>
              <a:rPr lang="en-US" smtClean="0"/>
              <a:t>© Aaron Ahuvia 2008</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In Sum</a:t>
            </a:r>
          </a:p>
        </p:txBody>
      </p:sp>
      <p:sp>
        <p:nvSpPr>
          <p:cNvPr id="57347" name="Rectangle 3"/>
          <p:cNvSpPr>
            <a:spLocks noGrp="1" noChangeArrowheads="1"/>
          </p:cNvSpPr>
          <p:nvPr>
            <p:ph type="body" idx="1"/>
          </p:nvPr>
        </p:nvSpPr>
        <p:spPr>
          <a:xfrm>
            <a:off x="228600" y="3124200"/>
            <a:ext cx="2438400" cy="685800"/>
          </a:xfrm>
        </p:spPr>
        <p:txBody>
          <a:bodyPr/>
          <a:lstStyle/>
          <a:p>
            <a:pPr eaLnBrk="1" hangingPunct="1">
              <a:buFontTx/>
              <a:buNone/>
            </a:pPr>
            <a:r>
              <a:rPr lang="en-US" smtClean="0"/>
              <a:t>Motivation =</a:t>
            </a:r>
          </a:p>
        </p:txBody>
      </p:sp>
      <p:sp>
        <p:nvSpPr>
          <p:cNvPr id="57348" name="Text Box 5"/>
          <p:cNvSpPr txBox="1">
            <a:spLocks noChangeArrowheads="1"/>
          </p:cNvSpPr>
          <p:nvPr/>
        </p:nvSpPr>
        <p:spPr bwMode="auto">
          <a:xfrm>
            <a:off x="2743200" y="3048000"/>
            <a:ext cx="1752600" cy="822325"/>
          </a:xfrm>
          <a:prstGeom prst="rect">
            <a:avLst/>
          </a:prstGeom>
          <a:noFill/>
          <a:ln w="9525">
            <a:noFill/>
            <a:miter lim="800000"/>
            <a:headEnd/>
            <a:tailEnd/>
          </a:ln>
        </p:spPr>
        <p:txBody>
          <a:bodyPr>
            <a:spAutoFit/>
          </a:bodyPr>
          <a:lstStyle/>
          <a:p>
            <a:pPr eaLnBrk="0" hangingPunct="0">
              <a:spcBef>
                <a:spcPct val="50000"/>
              </a:spcBef>
            </a:pPr>
            <a:r>
              <a:rPr lang="en-US" sz="2400"/>
              <a:t>Desirability of outcome</a:t>
            </a:r>
          </a:p>
        </p:txBody>
      </p:sp>
      <p:sp>
        <p:nvSpPr>
          <p:cNvPr id="57349" name="Text Box 6"/>
          <p:cNvSpPr txBox="1">
            <a:spLocks noChangeArrowheads="1"/>
          </p:cNvSpPr>
          <p:nvPr/>
        </p:nvSpPr>
        <p:spPr bwMode="auto">
          <a:xfrm>
            <a:off x="5495925" y="3048000"/>
            <a:ext cx="1752600" cy="822325"/>
          </a:xfrm>
          <a:prstGeom prst="rect">
            <a:avLst/>
          </a:prstGeom>
          <a:noFill/>
          <a:ln w="9525">
            <a:noFill/>
            <a:miter lim="800000"/>
            <a:headEnd/>
            <a:tailEnd/>
          </a:ln>
        </p:spPr>
        <p:txBody>
          <a:bodyPr>
            <a:spAutoFit/>
          </a:bodyPr>
          <a:lstStyle/>
          <a:p>
            <a:pPr eaLnBrk="0" hangingPunct="0">
              <a:spcBef>
                <a:spcPct val="50000"/>
              </a:spcBef>
            </a:pPr>
            <a:r>
              <a:rPr lang="en-US" sz="2400"/>
              <a:t>Probability of success</a:t>
            </a:r>
          </a:p>
        </p:txBody>
      </p:sp>
      <p:sp>
        <p:nvSpPr>
          <p:cNvPr id="57350" name="Text Box 8"/>
          <p:cNvSpPr txBox="1">
            <a:spLocks noChangeArrowheads="1"/>
          </p:cNvSpPr>
          <p:nvPr/>
        </p:nvSpPr>
        <p:spPr bwMode="auto">
          <a:xfrm>
            <a:off x="4718050" y="3168650"/>
            <a:ext cx="457200" cy="457200"/>
          </a:xfrm>
          <a:prstGeom prst="rect">
            <a:avLst/>
          </a:prstGeom>
          <a:noFill/>
          <a:ln w="9525">
            <a:noFill/>
            <a:miter lim="800000"/>
            <a:headEnd/>
            <a:tailEnd/>
          </a:ln>
        </p:spPr>
        <p:txBody>
          <a:bodyPr>
            <a:spAutoFit/>
          </a:bodyPr>
          <a:lstStyle/>
          <a:p>
            <a:pPr eaLnBrk="0" hangingPunct="0">
              <a:spcBef>
                <a:spcPct val="50000"/>
              </a:spcBef>
            </a:pPr>
            <a:r>
              <a:rPr lang="en-US" sz="2400"/>
              <a:t>x</a:t>
            </a:r>
          </a:p>
        </p:txBody>
      </p:sp>
      <p:sp>
        <p:nvSpPr>
          <p:cNvPr id="57351" name="Text Box 10"/>
          <p:cNvSpPr txBox="1">
            <a:spLocks noChangeArrowheads="1"/>
          </p:cNvSpPr>
          <p:nvPr/>
        </p:nvSpPr>
        <p:spPr bwMode="auto">
          <a:xfrm>
            <a:off x="1905000" y="4495800"/>
            <a:ext cx="2362200" cy="2101850"/>
          </a:xfrm>
          <a:prstGeom prst="rect">
            <a:avLst/>
          </a:prstGeom>
          <a:noFill/>
          <a:ln w="9525">
            <a:noFill/>
            <a:miter lim="800000"/>
            <a:headEnd/>
            <a:tailEnd/>
          </a:ln>
        </p:spPr>
        <p:txBody>
          <a:bodyPr>
            <a:spAutoFit/>
          </a:bodyPr>
          <a:lstStyle/>
          <a:p>
            <a:pPr algn="ctr" eaLnBrk="0" hangingPunct="0">
              <a:spcBef>
                <a:spcPct val="50000"/>
              </a:spcBef>
            </a:pPr>
            <a:r>
              <a:rPr lang="en-US" sz="4400"/>
              <a:t>Too much focus</a:t>
            </a:r>
          </a:p>
        </p:txBody>
      </p:sp>
      <p:sp>
        <p:nvSpPr>
          <p:cNvPr id="57352" name="Text Box 11"/>
          <p:cNvSpPr txBox="1">
            <a:spLocks noChangeArrowheads="1"/>
          </p:cNvSpPr>
          <p:nvPr/>
        </p:nvSpPr>
        <p:spPr bwMode="auto">
          <a:xfrm>
            <a:off x="5724525" y="4495800"/>
            <a:ext cx="2362200" cy="2101850"/>
          </a:xfrm>
          <a:prstGeom prst="rect">
            <a:avLst/>
          </a:prstGeom>
          <a:noFill/>
          <a:ln w="9525">
            <a:noFill/>
            <a:miter lim="800000"/>
            <a:headEnd/>
            <a:tailEnd/>
          </a:ln>
        </p:spPr>
        <p:txBody>
          <a:bodyPr>
            <a:spAutoFit/>
          </a:bodyPr>
          <a:lstStyle/>
          <a:p>
            <a:pPr algn="ctr" eaLnBrk="0" hangingPunct="0">
              <a:spcBef>
                <a:spcPct val="50000"/>
              </a:spcBef>
            </a:pPr>
            <a:r>
              <a:rPr lang="en-US" sz="4400"/>
              <a:t>Not enough focus</a:t>
            </a:r>
          </a:p>
        </p:txBody>
      </p:sp>
      <p:sp>
        <p:nvSpPr>
          <p:cNvPr id="57353" name="Line 13"/>
          <p:cNvSpPr>
            <a:spLocks noChangeShapeType="1"/>
          </p:cNvSpPr>
          <p:nvPr/>
        </p:nvSpPr>
        <p:spPr bwMode="auto">
          <a:xfrm flipV="1">
            <a:off x="2971800" y="3886200"/>
            <a:ext cx="304800" cy="533400"/>
          </a:xfrm>
          <a:prstGeom prst="line">
            <a:avLst/>
          </a:prstGeom>
          <a:noFill/>
          <a:ln w="38100">
            <a:solidFill>
              <a:schemeClr val="tx1"/>
            </a:solidFill>
            <a:round/>
            <a:headEnd/>
            <a:tailEnd type="triangle" w="med" len="med"/>
          </a:ln>
        </p:spPr>
        <p:txBody>
          <a:bodyPr/>
          <a:lstStyle/>
          <a:p>
            <a:endParaRPr lang="en-US"/>
          </a:p>
        </p:txBody>
      </p:sp>
      <p:sp>
        <p:nvSpPr>
          <p:cNvPr id="57354" name="Line 14"/>
          <p:cNvSpPr>
            <a:spLocks noChangeShapeType="1"/>
          </p:cNvSpPr>
          <p:nvPr/>
        </p:nvSpPr>
        <p:spPr bwMode="auto">
          <a:xfrm flipH="1" flipV="1">
            <a:off x="6562725" y="3886200"/>
            <a:ext cx="304800" cy="609600"/>
          </a:xfrm>
          <a:prstGeom prst="line">
            <a:avLst/>
          </a:prstGeom>
          <a:noFill/>
          <a:ln w="38100">
            <a:solidFill>
              <a:schemeClr val="tx1"/>
            </a:solidFill>
            <a:round/>
            <a:headEnd/>
            <a:tailEnd type="triangle" w="med" len="med"/>
          </a:ln>
        </p:spPr>
        <p:txBody>
          <a:bodyPr/>
          <a:lstStyle/>
          <a:p>
            <a:endParaRPr lang="en-US"/>
          </a:p>
        </p:txBody>
      </p:sp>
      <p:sp>
        <p:nvSpPr>
          <p:cNvPr id="57355" name="Footer Placeholder 10"/>
          <p:cNvSpPr>
            <a:spLocks noGrp="1"/>
          </p:cNvSpPr>
          <p:nvPr>
            <p:ph type="ftr" sz="quarter" idx="11"/>
          </p:nvPr>
        </p:nvSpPr>
        <p:spPr>
          <a:noFill/>
        </p:spPr>
        <p:txBody>
          <a:bodyPr/>
          <a:lstStyle/>
          <a:p>
            <a:r>
              <a:rPr lang="en-US" smtClean="0"/>
              <a:t>© Aaron Ahuvia 2008</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758825"/>
            <a:ext cx="8229600" cy="715963"/>
          </a:xfrm>
        </p:spPr>
        <p:txBody>
          <a:bodyPr/>
          <a:lstStyle/>
          <a:p>
            <a:pPr eaLnBrk="1" hangingPunct="1"/>
            <a:r>
              <a:rPr lang="en-US" sz="2500" smtClean="0"/>
              <a:t>The false belief that the other side is not open to peace </a:t>
            </a:r>
            <a:r>
              <a:rPr lang="en-US" sz="4000" smtClean="0"/>
              <a:t>is the largest impediment to peace.</a:t>
            </a:r>
          </a:p>
        </p:txBody>
      </p:sp>
      <p:sp>
        <p:nvSpPr>
          <p:cNvPr id="58371" name="Rectangle 3"/>
          <p:cNvSpPr>
            <a:spLocks noGrp="1" noChangeArrowheads="1"/>
          </p:cNvSpPr>
          <p:nvPr>
            <p:ph type="body" idx="1"/>
          </p:nvPr>
        </p:nvSpPr>
        <p:spPr>
          <a:xfrm>
            <a:off x="508000" y="2338388"/>
            <a:ext cx="7974013" cy="3805237"/>
          </a:xfrm>
        </p:spPr>
        <p:txBody>
          <a:bodyPr/>
          <a:lstStyle/>
          <a:p>
            <a:pPr marL="60325" indent="15875" eaLnBrk="1" hangingPunct="1">
              <a:lnSpc>
                <a:spcPct val="80000"/>
              </a:lnSpc>
              <a:spcBef>
                <a:spcPct val="80000"/>
              </a:spcBef>
              <a:buFontTx/>
              <a:buNone/>
            </a:pPr>
            <a:r>
              <a:rPr lang="en-US" sz="2900" smtClean="0"/>
              <a:t>To reduce this harmful and false belief, we must </a:t>
            </a:r>
          </a:p>
          <a:p>
            <a:pPr marL="974725" lvl="1" indent="-533400" eaLnBrk="1" hangingPunct="1">
              <a:lnSpc>
                <a:spcPct val="80000"/>
              </a:lnSpc>
              <a:spcBef>
                <a:spcPct val="80000"/>
              </a:spcBef>
              <a:buFontTx/>
              <a:buAutoNum type="alphaLcParenBoth"/>
            </a:pPr>
            <a:r>
              <a:rPr lang="en-US" sz="2500" smtClean="0"/>
              <a:t>reduce the actions on both sides that provide evidence for it. </a:t>
            </a:r>
          </a:p>
          <a:p>
            <a:pPr marL="974725" lvl="1" indent="-533400" eaLnBrk="1" hangingPunct="1">
              <a:lnSpc>
                <a:spcPct val="80000"/>
              </a:lnSpc>
              <a:spcBef>
                <a:spcPct val="80000"/>
              </a:spcBef>
              <a:buFontTx/>
              <a:buAutoNum type="alphaLcParenBoth"/>
            </a:pPr>
            <a:r>
              <a:rPr lang="en-US" sz="2500" smtClean="0"/>
              <a:t>work to provide accurate information to both sides, which allows them to see the other in more complex, accurate, nuanced, and hopefully empathetic terms.</a:t>
            </a:r>
          </a:p>
        </p:txBody>
      </p:sp>
      <p:sp>
        <p:nvSpPr>
          <p:cNvPr id="58372" name="Footer Placeholder 3"/>
          <p:cNvSpPr>
            <a:spLocks noGrp="1"/>
          </p:cNvSpPr>
          <p:nvPr>
            <p:ph type="ftr" sz="quarter" idx="11"/>
          </p:nvPr>
        </p:nvSpPr>
        <p:spPr>
          <a:noFill/>
        </p:spPr>
        <p:txBody>
          <a:bodyPr/>
          <a:lstStyle/>
          <a:p>
            <a:r>
              <a:rPr lang="en-US" smtClean="0"/>
              <a:t>© Aaron Ahuvia 2008</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What We Need to Do</a:t>
            </a:r>
          </a:p>
        </p:txBody>
      </p:sp>
      <p:sp>
        <p:nvSpPr>
          <p:cNvPr id="59395" name="Rectangle 3"/>
          <p:cNvSpPr>
            <a:spLocks noGrp="1" noChangeArrowheads="1"/>
          </p:cNvSpPr>
          <p:nvPr>
            <p:ph type="body" idx="1"/>
          </p:nvPr>
        </p:nvSpPr>
        <p:spPr/>
        <p:txBody>
          <a:bodyPr/>
          <a:lstStyle/>
          <a:p>
            <a:pPr marL="609600" indent="-609600" eaLnBrk="1" hangingPunct="1">
              <a:buFontTx/>
              <a:buAutoNum type="arabicPeriod"/>
            </a:pPr>
            <a:r>
              <a:rPr lang="en-US" smtClean="0"/>
              <a:t>Supporters of each side need to look first </a:t>
            </a:r>
          </a:p>
          <a:p>
            <a:pPr marL="609600" indent="-609600" eaLnBrk="1" hangingPunct="1">
              <a:buFontTx/>
              <a:buNone/>
            </a:pPr>
            <a:r>
              <a:rPr lang="en-US" smtClean="0"/>
              <a:t>at the behavior of their own side, and </a:t>
            </a:r>
          </a:p>
          <a:p>
            <a:pPr marL="609600" indent="-609600" eaLnBrk="1" hangingPunct="1">
              <a:buFontTx/>
              <a:buNone/>
            </a:pPr>
            <a:r>
              <a:rPr lang="en-US" smtClean="0"/>
              <a:t>work to stop actions that lead to distrust.</a:t>
            </a:r>
          </a:p>
          <a:p>
            <a:pPr marL="609600" indent="-609600" eaLnBrk="1" hangingPunct="1">
              <a:buFontTx/>
              <a:buNone/>
            </a:pPr>
            <a:endParaRPr lang="en-US" smtClean="0"/>
          </a:p>
        </p:txBody>
      </p:sp>
      <p:sp>
        <p:nvSpPr>
          <p:cNvPr id="59396" name="Footer Placeholder 3"/>
          <p:cNvSpPr>
            <a:spLocks noGrp="1"/>
          </p:cNvSpPr>
          <p:nvPr>
            <p:ph type="ftr" sz="quarter" idx="11"/>
          </p:nvPr>
        </p:nvSpPr>
        <p:spPr>
          <a:noFill/>
        </p:spPr>
        <p:txBody>
          <a:bodyPr/>
          <a:lstStyle/>
          <a:p>
            <a:r>
              <a:rPr lang="en-US" smtClean="0"/>
              <a:t>© Aaron Ahuvia 2008</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304800" y="1981200"/>
            <a:ext cx="8534400" cy="1470025"/>
          </a:xfrm>
        </p:spPr>
        <p:txBody>
          <a:bodyPr/>
          <a:lstStyle/>
          <a:p>
            <a:pPr eaLnBrk="1" hangingPunct="1"/>
            <a:r>
              <a:rPr lang="en-US" sz="5400" smtClean="0"/>
              <a:t>American Jews support a freeze on all settlement expansion, even if there is no direct Palestinian </a:t>
            </a:r>
            <a:br>
              <a:rPr lang="en-US" sz="5400" smtClean="0"/>
            </a:br>
            <a:r>
              <a:rPr lang="en-US" sz="5400" smtClean="0"/>
              <a:t>quid pro quo.</a:t>
            </a:r>
          </a:p>
        </p:txBody>
      </p:sp>
      <p:sp>
        <p:nvSpPr>
          <p:cNvPr id="60419" name="Rectangle 3"/>
          <p:cNvSpPr>
            <a:spLocks noGrp="1" noChangeArrowheads="1"/>
          </p:cNvSpPr>
          <p:nvPr>
            <p:ph type="subTitle" idx="1"/>
          </p:nvPr>
        </p:nvSpPr>
        <p:spPr>
          <a:xfrm>
            <a:off x="1219200" y="4876800"/>
            <a:ext cx="6400800" cy="1752600"/>
          </a:xfrm>
        </p:spPr>
        <p:txBody>
          <a:bodyPr/>
          <a:lstStyle/>
          <a:p>
            <a:pPr eaLnBrk="1" hangingPunct="1"/>
            <a:r>
              <a:rPr lang="en-US" smtClean="0"/>
              <a:t>Supporters outnumber opponents by more than 2 to 1.</a:t>
            </a:r>
          </a:p>
        </p:txBody>
      </p:sp>
      <p:sp>
        <p:nvSpPr>
          <p:cNvPr id="60420" name="Footer Placeholder 3"/>
          <p:cNvSpPr>
            <a:spLocks noGrp="1"/>
          </p:cNvSpPr>
          <p:nvPr>
            <p:ph type="ftr" sz="quarter" idx="11"/>
          </p:nvPr>
        </p:nvSpPr>
        <p:spPr>
          <a:noFill/>
        </p:spPr>
        <p:txBody>
          <a:bodyPr/>
          <a:lstStyle/>
          <a:p>
            <a:r>
              <a:rPr lang="en-US" smtClean="0"/>
              <a:t>© Aaron Ahuvia 2008</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152400" y="274638"/>
            <a:ext cx="8839200" cy="1143000"/>
          </a:xfrm>
        </p:spPr>
        <p:txBody>
          <a:bodyPr/>
          <a:lstStyle/>
          <a:p>
            <a:pPr eaLnBrk="1" hangingPunct="1"/>
            <a:r>
              <a:rPr lang="en-US" sz="2800" smtClean="0"/>
              <a:t>Do you support or oppose a freeze on all Israeli settlement expansion in the West Bank and Gaza? </a:t>
            </a:r>
          </a:p>
        </p:txBody>
      </p:sp>
      <p:graphicFrame>
        <p:nvGraphicFramePr>
          <p:cNvPr id="12290" name="Object 3"/>
          <p:cNvGraphicFramePr>
            <a:graphicFrameLocks noGrp="1" noChangeAspect="1"/>
          </p:cNvGraphicFramePr>
          <p:nvPr>
            <p:ph idx="1"/>
          </p:nvPr>
        </p:nvGraphicFramePr>
        <p:xfrm>
          <a:off x="457200" y="1600200"/>
          <a:ext cx="8226425" cy="4800600"/>
        </p:xfrm>
        <a:graphic>
          <a:graphicData uri="http://schemas.openxmlformats.org/presentationml/2006/ole">
            <mc:AlternateContent xmlns:mc="http://schemas.openxmlformats.org/markup-compatibility/2006">
              <mc:Choice xmlns:v="urn:schemas-microsoft-com:vml" Requires="v">
                <p:oleObj spid="_x0000_s12298" r:id="rId5" imgW="8224217" imgH="4797968" progId="Excel.Chart.8">
                  <p:embed/>
                </p:oleObj>
              </mc:Choice>
              <mc:Fallback>
                <p:oleObj r:id="rId5" imgW="8224217" imgH="4797968" progId="Excel.Char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600200"/>
                        <a:ext cx="8226425" cy="480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2" name="Text Box 4"/>
          <p:cNvSpPr txBox="1">
            <a:spLocks noChangeArrowheads="1"/>
          </p:cNvSpPr>
          <p:nvPr/>
        </p:nvSpPr>
        <p:spPr bwMode="auto">
          <a:xfrm>
            <a:off x="1295400" y="6324600"/>
            <a:ext cx="7315200" cy="366713"/>
          </a:xfrm>
          <a:prstGeom prst="rect">
            <a:avLst/>
          </a:prstGeom>
          <a:noFill/>
          <a:ln w="9525">
            <a:noFill/>
            <a:miter lim="800000"/>
            <a:headEnd/>
            <a:tailEnd/>
          </a:ln>
        </p:spPr>
        <p:txBody>
          <a:bodyPr>
            <a:spAutoFit/>
          </a:bodyPr>
          <a:lstStyle/>
          <a:p>
            <a:pPr eaLnBrk="0" hangingPunct="0">
              <a:spcBef>
                <a:spcPct val="50000"/>
              </a:spcBef>
            </a:pPr>
            <a:r>
              <a:rPr lang="en-US"/>
              <a:t>Poll of 500 U.S. Jews by Zogby International for APN in 2004</a:t>
            </a:r>
          </a:p>
        </p:txBody>
      </p:sp>
      <p:sp>
        <p:nvSpPr>
          <p:cNvPr id="12293" name="Footer Placeholder 4"/>
          <p:cNvSpPr>
            <a:spLocks noGrp="1"/>
          </p:cNvSpPr>
          <p:nvPr>
            <p:ph type="ftr" sz="quarter" idx="11"/>
          </p:nvPr>
        </p:nvSpPr>
        <p:spPr>
          <a:noFill/>
        </p:spPr>
        <p:txBody>
          <a:bodyPr/>
          <a:lstStyle/>
          <a:p>
            <a:r>
              <a:rPr lang="en-US" smtClean="0"/>
              <a:t>© Aaron Ahuvia 2008</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t>What we need to do</a:t>
            </a:r>
          </a:p>
        </p:txBody>
      </p:sp>
      <p:sp>
        <p:nvSpPr>
          <p:cNvPr id="61443" name="Rectangle 3"/>
          <p:cNvSpPr>
            <a:spLocks noGrp="1" noChangeArrowheads="1"/>
          </p:cNvSpPr>
          <p:nvPr>
            <p:ph type="body" idx="1"/>
          </p:nvPr>
        </p:nvSpPr>
        <p:spPr/>
        <p:txBody>
          <a:bodyPr/>
          <a:lstStyle/>
          <a:p>
            <a:pPr marL="609600" indent="-609600" eaLnBrk="1" hangingPunct="1">
              <a:buFontTx/>
              <a:buAutoNum type="arabicPeriod"/>
            </a:pPr>
            <a:r>
              <a:rPr lang="en-US" smtClean="0">
                <a:solidFill>
                  <a:schemeClr val="bg2"/>
                </a:solidFill>
              </a:rPr>
              <a:t>Supporters of each side need to look first at the behavior of their own side, and work to stop actions that lead to distrust.</a:t>
            </a:r>
          </a:p>
          <a:p>
            <a:pPr marL="609600" indent="-609600" eaLnBrk="1" hangingPunct="1">
              <a:buFontTx/>
              <a:buAutoNum type="arabicPeriod"/>
            </a:pPr>
            <a:endParaRPr lang="en-US" smtClean="0"/>
          </a:p>
          <a:p>
            <a:pPr marL="609600" indent="-609600" eaLnBrk="1" hangingPunct="1">
              <a:buFontTx/>
              <a:buAutoNum type="arabicPeriod"/>
            </a:pPr>
            <a:r>
              <a:rPr lang="en-US" smtClean="0"/>
              <a:t>Build a strong political organization that can balance the influence of the hard-right on our leadership.</a:t>
            </a:r>
          </a:p>
          <a:p>
            <a:pPr marL="609600" indent="-609600" eaLnBrk="1" hangingPunct="1">
              <a:buFontTx/>
              <a:buAutoNum type="arabicPeriod"/>
            </a:pPr>
            <a:endParaRPr lang="en-US" smtClean="0"/>
          </a:p>
          <a:p>
            <a:pPr marL="609600" indent="-609600" eaLnBrk="1" hangingPunct="1">
              <a:buFontTx/>
              <a:buAutoNum type="arabicPeriod"/>
            </a:pPr>
            <a:endParaRPr lang="en-US" smtClean="0"/>
          </a:p>
          <a:p>
            <a:pPr marL="609600" indent="-609600" eaLnBrk="1" hangingPunct="1">
              <a:buFontTx/>
              <a:buAutoNum type="arabicPeriod"/>
            </a:pPr>
            <a:endParaRPr lang="en-US" smtClean="0"/>
          </a:p>
        </p:txBody>
      </p:sp>
      <p:sp>
        <p:nvSpPr>
          <p:cNvPr id="61444" name="Footer Placeholder 3"/>
          <p:cNvSpPr>
            <a:spLocks noGrp="1"/>
          </p:cNvSpPr>
          <p:nvPr>
            <p:ph type="ftr" sz="quarter" idx="11"/>
          </p:nvPr>
        </p:nvSpPr>
        <p:spPr>
          <a:noFill/>
        </p:spPr>
        <p:txBody>
          <a:bodyPr/>
          <a:lstStyle/>
          <a:p>
            <a:r>
              <a:rPr lang="en-US" smtClean="0"/>
              <a:t>© Aaron Ahuvia 2008</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mtClean="0"/>
              <a:t>Brit Tzedek v’Shalom</a:t>
            </a:r>
          </a:p>
        </p:txBody>
      </p:sp>
      <p:sp>
        <p:nvSpPr>
          <p:cNvPr id="62467" name="Rectangle 3"/>
          <p:cNvSpPr>
            <a:spLocks noGrp="1" noChangeArrowheads="1"/>
          </p:cNvSpPr>
          <p:nvPr>
            <p:ph type="body" idx="1"/>
          </p:nvPr>
        </p:nvSpPr>
        <p:spPr/>
        <p:txBody>
          <a:bodyPr/>
          <a:lstStyle/>
          <a:p>
            <a:pPr>
              <a:spcBef>
                <a:spcPts val="2400"/>
              </a:spcBef>
            </a:pPr>
            <a:r>
              <a:rPr lang="en-US" smtClean="0"/>
              <a:t>45,000+ supporters (and more, after you join!)</a:t>
            </a:r>
          </a:p>
          <a:p>
            <a:pPr>
              <a:spcBef>
                <a:spcPts val="2400"/>
              </a:spcBef>
            </a:pPr>
            <a:r>
              <a:rPr lang="en-US" smtClean="0"/>
              <a:t>38 local chapters</a:t>
            </a:r>
          </a:p>
          <a:p>
            <a:pPr>
              <a:spcBef>
                <a:spcPts val="2400"/>
              </a:spcBef>
            </a:pPr>
            <a:r>
              <a:rPr lang="en-US" smtClean="0"/>
              <a:t>Offices in Washington and Chicago</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28600" y="152400"/>
            <a:ext cx="8763000" cy="1819275"/>
          </a:xfrm>
        </p:spPr>
        <p:txBody>
          <a:bodyPr/>
          <a:lstStyle/>
          <a:p>
            <a:pPr algn="l" eaLnBrk="1" hangingPunct="1"/>
            <a:r>
              <a:rPr lang="en-US" sz="3200" smtClean="0"/>
              <a:t>Support for the Terms of the Geneva initiative</a:t>
            </a:r>
            <a:br>
              <a:rPr lang="en-US" sz="3200" smtClean="0"/>
            </a:br>
            <a:r>
              <a:rPr lang="en-US" sz="2000" smtClean="0"/>
              <a:t>A two-state solution based on 1967 borders with minor adjustments, demilitarized Palestinian state with Arab East Jerusalem as its capital, and return of Palestinian refugees, primarily to new Palestinian state.</a:t>
            </a:r>
          </a:p>
        </p:txBody>
      </p:sp>
      <p:graphicFrame>
        <p:nvGraphicFramePr>
          <p:cNvPr id="2050" name="Object 3"/>
          <p:cNvGraphicFramePr>
            <a:graphicFrameLocks noGrp="1" noChangeAspect="1"/>
          </p:cNvGraphicFramePr>
          <p:nvPr>
            <p:ph idx="1"/>
          </p:nvPr>
        </p:nvGraphicFramePr>
        <p:xfrm>
          <a:off x="327025" y="2190750"/>
          <a:ext cx="8226425" cy="4525963"/>
        </p:xfrm>
        <a:graphic>
          <a:graphicData uri="http://schemas.openxmlformats.org/presentationml/2006/ole">
            <mc:AlternateContent xmlns:mc="http://schemas.openxmlformats.org/markup-compatibility/2006">
              <mc:Choice xmlns:v="urn:schemas-microsoft-com:vml" Requires="v">
                <p:oleObj spid="_x0000_s2058" r:id="rId5" imgW="8224217" imgH="4529721" progId="Excel.Chart.8">
                  <p:embed/>
                </p:oleObj>
              </mc:Choice>
              <mc:Fallback>
                <p:oleObj r:id="rId5" imgW="8224217" imgH="4529721" progId="Excel.Char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025" y="2190750"/>
                        <a:ext cx="8226425"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Text Box 4"/>
          <p:cNvSpPr txBox="1">
            <a:spLocks noChangeArrowheads="1"/>
          </p:cNvSpPr>
          <p:nvPr/>
        </p:nvSpPr>
        <p:spPr bwMode="auto">
          <a:xfrm>
            <a:off x="7162800" y="5094288"/>
            <a:ext cx="1828800" cy="1554162"/>
          </a:xfrm>
          <a:prstGeom prst="rect">
            <a:avLst/>
          </a:prstGeom>
          <a:noFill/>
          <a:ln w="9525">
            <a:noFill/>
            <a:miter lim="800000"/>
            <a:headEnd/>
            <a:tailEnd/>
          </a:ln>
        </p:spPr>
        <p:txBody>
          <a:bodyPr>
            <a:spAutoFit/>
          </a:bodyPr>
          <a:lstStyle/>
          <a:p>
            <a:pPr eaLnBrk="0" hangingPunct="0">
              <a:spcBef>
                <a:spcPct val="50000"/>
              </a:spcBef>
            </a:pPr>
            <a:r>
              <a:rPr lang="en-US"/>
              <a:t>January 2005</a:t>
            </a:r>
          </a:p>
          <a:p>
            <a:pPr eaLnBrk="0" hangingPunct="0">
              <a:spcBef>
                <a:spcPct val="50000"/>
              </a:spcBef>
            </a:pPr>
            <a:r>
              <a:rPr lang="en-US" sz="1200"/>
              <a:t>Palestinian Center for Policy and Survey Research and the Harry S Truman Research Institute for the Advancement of Peace. </a:t>
            </a:r>
          </a:p>
        </p:txBody>
      </p:sp>
      <p:sp>
        <p:nvSpPr>
          <p:cNvPr id="2053" name="Footer Placeholder 4"/>
          <p:cNvSpPr>
            <a:spLocks noGrp="1"/>
          </p:cNvSpPr>
          <p:nvPr>
            <p:ph type="ftr" sz="quarter" idx="11"/>
          </p:nvPr>
        </p:nvSpPr>
        <p:spPr>
          <a:noFill/>
        </p:spPr>
        <p:txBody>
          <a:bodyPr/>
          <a:lstStyle/>
          <a:p>
            <a:r>
              <a:rPr lang="en-US" smtClean="0"/>
              <a:t>© Aaron Ahuvia 2008</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mtClean="0"/>
              <a:t>Real Success: Results That Impress Our Critics</a:t>
            </a:r>
          </a:p>
        </p:txBody>
      </p:sp>
      <p:sp>
        <p:nvSpPr>
          <p:cNvPr id="63491" name="Rectangle 3"/>
          <p:cNvSpPr>
            <a:spLocks noGrp="1" noChangeArrowheads="1"/>
          </p:cNvSpPr>
          <p:nvPr>
            <p:ph type="body" idx="1"/>
          </p:nvPr>
        </p:nvSpPr>
        <p:spPr>
          <a:xfrm>
            <a:off x="1447800" y="1866900"/>
            <a:ext cx="7239000" cy="4591050"/>
          </a:xfrm>
        </p:spPr>
        <p:txBody>
          <a:bodyPr/>
          <a:lstStyle/>
          <a:p>
            <a:pPr marL="0" indent="0">
              <a:lnSpc>
                <a:spcPct val="80000"/>
              </a:lnSpc>
              <a:spcBef>
                <a:spcPts val="1200"/>
              </a:spcBef>
              <a:buFontTx/>
              <a:buNone/>
            </a:pPr>
            <a:r>
              <a:rPr lang="en-US" b="1" smtClean="0"/>
              <a:t>In Which I Eat Crow</a:t>
            </a:r>
          </a:p>
          <a:p>
            <a:pPr marL="0" indent="0">
              <a:lnSpc>
                <a:spcPct val="80000"/>
              </a:lnSpc>
              <a:spcBef>
                <a:spcPts val="1200"/>
              </a:spcBef>
              <a:buFontTx/>
              <a:buNone/>
            </a:pPr>
            <a:r>
              <a:rPr lang="en-US" sz="2400" smtClean="0"/>
              <a:t>Ron Kampeas,   April 2, 2009</a:t>
            </a:r>
          </a:p>
          <a:p>
            <a:pPr marL="0" indent="0">
              <a:lnSpc>
                <a:spcPct val="80000"/>
              </a:lnSpc>
              <a:spcBef>
                <a:spcPts val="1200"/>
              </a:spcBef>
              <a:buFontTx/>
              <a:buNone/>
            </a:pPr>
            <a:r>
              <a:rPr lang="en-US" sz="2400" smtClean="0"/>
              <a:t>(In a previous article Kampeas had “teased” Jewish peace groups) “for their Horshack-like glee at having signed up 32 co-sponsors in the U.S. House of Representatives for a resolution urging "aggressive" U.S. engagement in the Israeli-Palestinian peace process.  …I pretty much said "don't call me until you get to 100.“</a:t>
            </a:r>
          </a:p>
          <a:p>
            <a:pPr marL="0" indent="0">
              <a:lnSpc>
                <a:spcPct val="80000"/>
              </a:lnSpc>
              <a:spcBef>
                <a:spcPts val="1200"/>
              </a:spcBef>
              <a:buFontTx/>
              <a:buNone/>
            </a:pPr>
            <a:r>
              <a:rPr lang="en-US" sz="2400" smtClean="0"/>
              <a:t>“Well, they've topped 100 – 101 . . . And at a time that an Israeli government that wants to slow-pedal the peace process has just been installed.”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31788" y="0"/>
            <a:ext cx="2727325" cy="2720975"/>
          </a:xfrm>
        </p:spPr>
        <p:txBody>
          <a:bodyPr/>
          <a:lstStyle/>
          <a:p>
            <a:pPr algn="l" eaLnBrk="1" hangingPunct="1"/>
            <a:r>
              <a:rPr lang="en-US" smtClean="0"/>
              <a:t>What you can do</a:t>
            </a:r>
          </a:p>
        </p:txBody>
      </p:sp>
      <p:sp>
        <p:nvSpPr>
          <p:cNvPr id="21507" name="Rectangle 3"/>
          <p:cNvSpPr>
            <a:spLocks noGrp="1" noChangeArrowheads="1"/>
          </p:cNvSpPr>
          <p:nvPr>
            <p:ph type="body" idx="1"/>
          </p:nvPr>
        </p:nvSpPr>
        <p:spPr>
          <a:xfrm>
            <a:off x="488950" y="3152775"/>
            <a:ext cx="8229600" cy="2232025"/>
          </a:xfrm>
        </p:spPr>
        <p:txBody>
          <a:bodyPr/>
          <a:lstStyle/>
          <a:p>
            <a:pPr eaLnBrk="1" hangingPunct="1">
              <a:defRPr/>
            </a:pPr>
            <a:r>
              <a:rPr lang="en-US" dirty="0" smtClean="0"/>
              <a:t>Join Brit Tzedek v’Shalom</a:t>
            </a:r>
          </a:p>
          <a:p>
            <a:pPr eaLnBrk="1" hangingPunct="1">
              <a:defRPr/>
            </a:pPr>
            <a:r>
              <a:rPr lang="en-US" dirty="0" smtClean="0"/>
              <a:t>Sign on to our pledge campaign “We’ve got your back, Mr. President.”</a:t>
            </a:r>
          </a:p>
          <a:p>
            <a:pPr eaLnBrk="1" hangingPunct="1">
              <a:defRPr/>
            </a:pPr>
            <a:r>
              <a:rPr lang="en-US" dirty="0" smtClean="0"/>
              <a:t>Big conference Oct. 25-28 in DC.</a:t>
            </a:r>
          </a:p>
          <a:p>
            <a:pPr marL="1714500" eaLnBrk="1" hangingPunct="1">
              <a:buFontTx/>
              <a:buNone/>
              <a:defRPr/>
            </a:pPr>
            <a:r>
              <a:rPr lang="en-US" dirty="0" smtClean="0">
                <a:solidFill>
                  <a:srgbClr val="92D050"/>
                </a:solidFill>
                <a:effectLst>
                  <a:outerShdw blurRad="38100" dist="38100" dir="2700000" algn="tl">
                    <a:srgbClr val="000000">
                      <a:alpha val="43137"/>
                    </a:srgbClr>
                  </a:outerShdw>
                </a:effectLst>
                <a:latin typeface="Arial Black" pitchFamily="34" charset="0"/>
              </a:rPr>
              <a:t>Driving Change</a:t>
            </a:r>
          </a:p>
          <a:p>
            <a:pPr marL="1714500" eaLnBrk="1" hangingPunct="1">
              <a:buFontTx/>
              <a:buNone/>
              <a:defRPr/>
            </a:pPr>
            <a:r>
              <a:rPr lang="en-US" dirty="0" smtClean="0">
                <a:solidFill>
                  <a:srgbClr val="92D050"/>
                </a:solidFill>
                <a:effectLst>
                  <a:outerShdw blurRad="38100" dist="38100" dir="2700000" algn="tl">
                    <a:srgbClr val="000000">
                      <a:alpha val="43137"/>
                    </a:srgbClr>
                  </a:outerShdw>
                </a:effectLst>
                <a:latin typeface="Arial Black" pitchFamily="34" charset="0"/>
              </a:rPr>
              <a:t>Securing </a:t>
            </a:r>
            <a:r>
              <a:rPr lang="en-US" dirty="0" smtClean="0">
                <a:solidFill>
                  <a:srgbClr val="00B050"/>
                </a:solidFill>
                <a:effectLst>
                  <a:outerShdw blurRad="38100" dist="38100" dir="2700000" algn="tl">
                    <a:srgbClr val="000000">
                      <a:alpha val="43137"/>
                    </a:srgbClr>
                  </a:outerShdw>
                </a:effectLst>
                <a:latin typeface="Arial Black" pitchFamily="34" charset="0"/>
              </a:rPr>
              <a:t>Peace</a:t>
            </a:r>
          </a:p>
          <a:p>
            <a:pPr eaLnBrk="1" hangingPunct="1">
              <a:buFontTx/>
              <a:buNone/>
              <a:defRPr/>
            </a:pPr>
            <a:endParaRPr lang="en-US" dirty="0" smtClean="0"/>
          </a:p>
          <a:p>
            <a:pPr eaLnBrk="1" hangingPunct="1">
              <a:defRPr/>
            </a:pPr>
            <a:endParaRPr lang="en-US" dirty="0" smtClean="0"/>
          </a:p>
          <a:p>
            <a:pPr eaLnBrk="1" hangingPunct="1">
              <a:defRPr/>
            </a:pPr>
            <a:endParaRPr lang="en-US" dirty="0" smtClean="0"/>
          </a:p>
        </p:txBody>
      </p:sp>
      <p:pic>
        <p:nvPicPr>
          <p:cNvPr id="64516" name="Picture 4"/>
          <p:cNvPicPr>
            <a:picLocks noChangeAspect="1" noChangeArrowheads="1"/>
          </p:cNvPicPr>
          <p:nvPr/>
        </p:nvPicPr>
        <p:blipFill>
          <a:blip r:embed="rId3" cstate="print"/>
          <a:srcRect/>
          <a:stretch>
            <a:fillRect/>
          </a:stretch>
        </p:blipFill>
        <p:spPr bwMode="auto">
          <a:xfrm>
            <a:off x="3048000" y="0"/>
            <a:ext cx="6096000" cy="28638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pPr algn="l"/>
            <a:r>
              <a:rPr lang="en-US" sz="4000" smtClean="0"/>
              <a:t>If Palestinians support two states, why did they elect Hamas?</a:t>
            </a:r>
          </a:p>
        </p:txBody>
      </p:sp>
      <p:sp>
        <p:nvSpPr>
          <p:cNvPr id="19459" name="Rectangle 5"/>
          <p:cNvSpPr>
            <a:spLocks noGrp="1" noChangeArrowheads="1"/>
          </p:cNvSpPr>
          <p:nvPr>
            <p:ph idx="1"/>
          </p:nvPr>
        </p:nvSpPr>
        <p:spPr/>
        <p:txBody>
          <a:bodyPr/>
          <a:lstStyle/>
          <a:p>
            <a:pPr marL="514350" indent="-514350">
              <a:buFontTx/>
              <a:buAutoNum type="arabicPeriod"/>
            </a:pPr>
            <a:r>
              <a:rPr lang="en-US" smtClean="0"/>
              <a:t>They believe Israel isn’t serious about negotiations, so what does it matter?</a:t>
            </a:r>
          </a:p>
          <a:p>
            <a:pPr marL="514350" indent="-514350">
              <a:spcBef>
                <a:spcPts val="1800"/>
              </a:spcBef>
              <a:buFontTx/>
              <a:buAutoNum type="arabicPeriod"/>
            </a:pPr>
            <a:r>
              <a:rPr lang="en-US" smtClean="0"/>
              <a:t>To “throw the bums out”.</a:t>
            </a:r>
          </a:p>
          <a:p>
            <a:pPr marL="514350" indent="-514350">
              <a:spcBef>
                <a:spcPts val="1800"/>
              </a:spcBef>
              <a:buFontTx/>
              <a:buAutoNum type="arabicPeriod"/>
            </a:pPr>
            <a:r>
              <a:rPr lang="en-US" smtClean="0"/>
              <a:t>Hamas ran good campaigns with qualified candidates.</a:t>
            </a:r>
          </a:p>
          <a:p>
            <a:pPr marL="514350" indent="-514350">
              <a:spcBef>
                <a:spcPts val="1800"/>
              </a:spcBef>
              <a:buFontTx/>
              <a:buAutoNum type="arabicPeriod"/>
            </a:pPr>
            <a:r>
              <a:rPr lang="en-US" smtClean="0"/>
              <a:t>To show anger at Israel and the US.</a:t>
            </a:r>
          </a:p>
        </p:txBody>
      </p:sp>
      <p:sp>
        <p:nvSpPr>
          <p:cNvPr id="19460" name="Footer Placeholder 3"/>
          <p:cNvSpPr>
            <a:spLocks noGrp="1"/>
          </p:cNvSpPr>
          <p:nvPr>
            <p:ph type="ftr" sz="quarter" idx="11"/>
          </p:nvPr>
        </p:nvSpPr>
        <p:spPr>
          <a:noFill/>
        </p:spPr>
        <p:txBody>
          <a:bodyPr/>
          <a:lstStyle/>
          <a:p>
            <a:r>
              <a:rPr lang="en-US" smtClean="0"/>
              <a:t>© Aaron Ahuvia 2008</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p:txBody>
          <a:bodyPr>
            <a:normAutofit fontScale="90000"/>
          </a:bodyPr>
          <a:lstStyle/>
          <a:p>
            <a:pPr algn="l">
              <a:defRPr/>
            </a:pPr>
            <a:r>
              <a:rPr lang="en-US" sz="4000" dirty="0" smtClean="0"/>
              <a:t>Palestinians election results show less support for Hamas than you might think</a:t>
            </a:r>
          </a:p>
        </p:txBody>
      </p:sp>
      <p:sp>
        <p:nvSpPr>
          <p:cNvPr id="20483" name="Rectangle 5"/>
          <p:cNvSpPr>
            <a:spLocks noGrp="1" noChangeArrowheads="1"/>
          </p:cNvSpPr>
          <p:nvPr>
            <p:ph idx="1"/>
          </p:nvPr>
        </p:nvSpPr>
        <p:spPr/>
        <p:txBody>
          <a:bodyPr/>
          <a:lstStyle/>
          <a:p>
            <a:r>
              <a:rPr lang="en-US" sz="2800" smtClean="0"/>
              <a:t>January 2005: Abbas wins the Palestinian presidency with 62% of the vote.</a:t>
            </a:r>
          </a:p>
          <a:p>
            <a:pPr>
              <a:spcBef>
                <a:spcPts val="2400"/>
              </a:spcBef>
            </a:pPr>
            <a:r>
              <a:rPr lang="en-US" sz="2800" smtClean="0"/>
              <a:t>January 2006: In parliamentary elections, Hamas gains 68% of the seats on the district lists </a:t>
            </a:r>
            <a:r>
              <a:rPr lang="en-US" sz="2800" i="1" smtClean="0"/>
              <a:t>with only 37% of the votes</a:t>
            </a:r>
            <a:r>
              <a:rPr lang="en-US" sz="2800" smtClean="0"/>
              <a:t>.</a:t>
            </a:r>
          </a:p>
          <a:p>
            <a:pPr>
              <a:spcBef>
                <a:spcPts val="2400"/>
              </a:spcBef>
            </a:pPr>
            <a:r>
              <a:rPr lang="en-US" sz="2800" smtClean="0"/>
              <a:t>Even most Hamas voters don’t support its maximalist stance.</a:t>
            </a:r>
          </a:p>
          <a:p>
            <a:pPr lvl="2"/>
            <a:r>
              <a:rPr lang="en-US" smtClean="0"/>
              <a:t>77% of Hamas voters also support a peace deal.</a:t>
            </a:r>
          </a:p>
          <a:p>
            <a:pPr lvl="3"/>
            <a:r>
              <a:rPr lang="en-US" smtClean="0"/>
              <a:t>Poll published in the </a:t>
            </a:r>
            <a:r>
              <a:rPr lang="en-US" i="1" smtClean="0"/>
              <a:t>Jerusalem Post</a:t>
            </a:r>
            <a:r>
              <a:rPr lang="en-US" smtClean="0"/>
              <a:t> on Jan. 31, 2006. </a:t>
            </a:r>
          </a:p>
        </p:txBody>
      </p:sp>
      <p:sp>
        <p:nvSpPr>
          <p:cNvPr id="20484" name="Footer Placeholder 3"/>
          <p:cNvSpPr>
            <a:spLocks noGrp="1"/>
          </p:cNvSpPr>
          <p:nvPr>
            <p:ph type="ftr" sz="quarter" idx="11"/>
          </p:nvPr>
        </p:nvSpPr>
        <p:spPr>
          <a:noFill/>
        </p:spPr>
        <p:txBody>
          <a:bodyPr/>
          <a:lstStyle/>
          <a:p>
            <a:r>
              <a:rPr lang="en-US" smtClean="0"/>
              <a:t>© Aaron Ahuvia 2008</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p:txBody>
          <a:bodyPr/>
          <a:lstStyle/>
          <a:p>
            <a:pPr eaLnBrk="1" hangingPunct="1"/>
            <a:r>
              <a:rPr lang="en-US" sz="5400" smtClean="0"/>
              <a:t>Here in America,</a:t>
            </a:r>
            <a:br>
              <a:rPr lang="en-US" sz="5400" smtClean="0"/>
            </a:br>
            <a:r>
              <a:rPr lang="en-US" sz="5400" smtClean="0"/>
              <a:t>both Jews and Arabs also support two states.</a:t>
            </a:r>
          </a:p>
        </p:txBody>
      </p:sp>
      <p:sp>
        <p:nvSpPr>
          <p:cNvPr id="21507" name="Footer Placeholder 2"/>
          <p:cNvSpPr>
            <a:spLocks noGrp="1"/>
          </p:cNvSpPr>
          <p:nvPr>
            <p:ph type="ftr" sz="quarter" idx="11"/>
          </p:nvPr>
        </p:nvSpPr>
        <p:spPr>
          <a:noFill/>
        </p:spPr>
        <p:txBody>
          <a:bodyPr/>
          <a:lstStyle/>
          <a:p>
            <a:r>
              <a:rPr lang="en-US" smtClean="0"/>
              <a:t>© Aaron Ahuvia 2008</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14101</TotalTime>
  <Words>3654</Words>
  <Application>Microsoft Macintosh PowerPoint</Application>
  <PresentationFormat>On-screen Show (4:3)</PresentationFormat>
  <Paragraphs>458</Paragraphs>
  <Slides>61</Slides>
  <Notes>61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61</vt:i4>
      </vt:variant>
    </vt:vector>
  </HeadingPairs>
  <TitlesOfParts>
    <vt:vector size="64" baseType="lpstr">
      <vt:lpstr>Default Design</vt:lpstr>
      <vt:lpstr>Excel.Chart.8</vt:lpstr>
      <vt:lpstr>CorelPhotoPaint.Image.6</vt:lpstr>
      <vt:lpstr>The Psychology of the  Israeli – Palestinian Conflict</vt:lpstr>
      <vt:lpstr>Guess the Poll Results</vt:lpstr>
      <vt:lpstr>Are people willing to compromise? A look at the facts</vt:lpstr>
      <vt:lpstr>2-State Solution is the  Only Solution</vt:lpstr>
      <vt:lpstr>Geneva Accord Map</vt:lpstr>
      <vt:lpstr>Support for the Terms of the Geneva initiative A two-state solution based on 1967 borders with minor adjustments, demilitarized Palestinian state with Arab East Jerusalem as its capital, and return of Palestinian refugees, primarily to new Palestinian state.</vt:lpstr>
      <vt:lpstr>If Palestinians support two states, why did they elect Hamas?</vt:lpstr>
      <vt:lpstr>Palestinians election results show less support for Hamas than you might think</vt:lpstr>
      <vt:lpstr>Here in America, both Jews and Arabs also support two states.</vt:lpstr>
      <vt:lpstr>Remember That Question?</vt:lpstr>
      <vt:lpstr>Jewish Council for Public Affairs Endorses Two States</vt:lpstr>
      <vt:lpstr>American Jews want the U.S. government to push both sides towards a peace agreement.</vt:lpstr>
      <vt:lpstr>US Jews Support an  Activist US Policy</vt:lpstr>
      <vt:lpstr>Israelis want increased U.S. involvement.</vt:lpstr>
      <vt:lpstr>In general, do you support or object to increasing U.S. involvement in the process between Israel and the Palestinians? </vt:lpstr>
      <vt:lpstr>Israelis want negotiations, even with Hamas.</vt:lpstr>
      <vt:lpstr>Should the Israeli government hold direct talks with  the Hamas government in Gaza towards a cease-fire  and the release of captive soldier Gilad Shalit?</vt:lpstr>
      <vt:lpstr>Majorities of Israelis, Palestinians, U.S. Jews, and U.S. Arabs  all support  a two-state solution.</vt:lpstr>
      <vt:lpstr>If support for peace is strong, what’s the problem?</vt:lpstr>
      <vt:lpstr>Would you buy these books?</vt:lpstr>
      <vt:lpstr>A basic model of motivation</vt:lpstr>
      <vt:lpstr>Looking at the minority of each side that opposed a two-state solution in 2002 (40% of Israelis, 48% of Palestinians),  why were they opposed?</vt:lpstr>
      <vt:lpstr>To American Jews,  the big issue is this:</vt:lpstr>
      <vt:lpstr>What U.S. Jews don’t appreciate...</vt:lpstr>
      <vt:lpstr>The issue in the debate between Palestinians is . . .</vt:lpstr>
      <vt:lpstr>Palestinians don’t see Israel as making serious compromises</vt:lpstr>
      <vt:lpstr>Palestinians don’t believe any solutions are “very realistic”</vt:lpstr>
      <vt:lpstr>Military Escalation a Boon for Hamas.  Second poll conducted in the two days following an Israeli raid into Gaza that killed 15 Palestinians</vt:lpstr>
      <vt:lpstr>The problem is not that either  side doesn’t want peace.  The problem is that both sides  are convinced that the other  side doesn’t want peace.</vt:lpstr>
      <vt:lpstr>If polling data shows that both sides want peace, why are people so sure that the other  side is only pretending to  be interested in a deal?</vt:lpstr>
      <vt:lpstr>Psychological Biases</vt:lpstr>
      <vt:lpstr>Category Structure Complexity Bias</vt:lpstr>
      <vt:lpstr>How Many Jews Categorize Religious Groups</vt:lpstr>
      <vt:lpstr>Categorization Biases for Baptists</vt:lpstr>
      <vt:lpstr>The Fundamental Attribution Error</vt:lpstr>
      <vt:lpstr>Framing the Conflict Israelis see themselves as the “little guy.”</vt:lpstr>
      <vt:lpstr>Framing the Conflict Palestinians see themselves  as the “little guy.”</vt:lpstr>
      <vt:lpstr>Trusting Confirming Information</vt:lpstr>
      <vt:lpstr>Conflicting Versions of the Final Israeli Offer at Camp David</vt:lpstr>
      <vt:lpstr>Claims and Counter Claims About West Bank Property</vt:lpstr>
      <vt:lpstr>Two key issues in assigning moral responsibility</vt:lpstr>
      <vt:lpstr>People have inherent psychological biases that lead them to overestimate the prevalence of malevolence.</vt:lpstr>
      <vt:lpstr>Is it all just in our heads?</vt:lpstr>
      <vt:lpstr>The Hamas Charter</vt:lpstr>
      <vt:lpstr>The Likud Party Platform</vt:lpstr>
      <vt:lpstr>Terrorism The Israeli Clinching Argument</vt:lpstr>
      <vt:lpstr>Settlement Expansion The Palestinian Clinching Argument</vt:lpstr>
      <vt:lpstr>It is not all in our heads. Both sides do things that breed distrust.   For both sides, stopping these negative actions is a primary security imperative. </vt:lpstr>
      <vt:lpstr>We need to act now!</vt:lpstr>
      <vt:lpstr>The status quo harms Israel</vt:lpstr>
      <vt:lpstr>Palestinian moderates need to show real progress</vt:lpstr>
      <vt:lpstr>Take aways from today’s talk</vt:lpstr>
      <vt:lpstr>In Sum</vt:lpstr>
      <vt:lpstr>The false belief that the other side is not open to peace is the largest impediment to peace.</vt:lpstr>
      <vt:lpstr>What We Need to Do</vt:lpstr>
      <vt:lpstr>American Jews support a freeze on all settlement expansion, even if there is no direct Palestinian  quid pro quo.</vt:lpstr>
      <vt:lpstr>Do you support or oppose a freeze on all Israeli settlement expansion in the West Bank and Gaza? </vt:lpstr>
      <vt:lpstr>What we need to do</vt:lpstr>
      <vt:lpstr>Brit Tzedek v’Shalom</vt:lpstr>
      <vt:lpstr>Real Success: Results That Impress Our Critics</vt:lpstr>
      <vt:lpstr>What you can do</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269</cp:revision>
  <cp:lastPrinted>1601-01-01T00:00:00Z</cp:lastPrinted>
  <dcterms:created xsi:type="dcterms:W3CDTF">1601-01-01T00:00:00Z</dcterms:created>
  <dcterms:modified xsi:type="dcterms:W3CDTF">2013-04-29T14:59:03Z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